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" ContentType="image/tiff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42" r:id="rId3"/>
    <p:sldId id="360" r:id="rId4"/>
    <p:sldId id="266" r:id="rId5"/>
    <p:sldId id="361" r:id="rId6"/>
    <p:sldId id="343" r:id="rId7"/>
    <p:sldId id="344" r:id="rId8"/>
    <p:sldId id="345" r:id="rId9"/>
    <p:sldId id="346" r:id="rId10"/>
    <p:sldId id="347" r:id="rId11"/>
    <p:sldId id="356" r:id="rId12"/>
    <p:sldId id="357" r:id="rId13"/>
    <p:sldId id="358" r:id="rId14"/>
    <p:sldId id="359" r:id="rId15"/>
    <p:sldId id="269" r:id="rId16"/>
    <p:sldId id="270" r:id="rId17"/>
    <p:sldId id="349" r:id="rId18"/>
    <p:sldId id="257" r:id="rId19"/>
    <p:sldId id="261" r:id="rId20"/>
    <p:sldId id="258" r:id="rId21"/>
    <p:sldId id="259" r:id="rId22"/>
    <p:sldId id="350" r:id="rId23"/>
    <p:sldId id="36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user\Desktop\New%20Microsoft%20Excel%20Worksheet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033831284500241"/>
          <c:y val="4.4708289849827668E-3"/>
          <c:w val="0.57178782849926946"/>
          <c:h val="0.99552917101501726"/>
        </c:manualLayout>
      </c:layout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80BF-4AFD-8150-26BAB07F66B9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80BF-4AFD-8150-26BAB07F66B9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80BF-4AFD-8150-26BAB07F66B9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80BF-4AFD-8150-26BAB07F66B9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9-80BF-4AFD-8150-26BAB07F66B9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B-80BF-4AFD-8150-26BAB07F66B9}"/>
              </c:ext>
            </c:extLst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D-80BF-4AFD-8150-26BAB07F66B9}"/>
              </c:ext>
            </c:extLst>
          </c:dPt>
          <c:dPt>
            <c:idx val="7"/>
            <c:bubble3D val="0"/>
            <c:spPr>
              <a:solidFill>
                <a:schemeClr val="accent2">
                  <a:lumMod val="60000"/>
                </a:schemeClr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F-80BF-4AFD-8150-26BAB07F66B9}"/>
              </c:ext>
            </c:extLst>
          </c:dPt>
          <c:dPt>
            <c:idx val="8"/>
            <c:bubble3D val="0"/>
            <c:spPr>
              <a:solidFill>
                <a:schemeClr val="accent3">
                  <a:lumMod val="60000"/>
                </a:schemeClr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11-80BF-4AFD-8150-26BAB07F66B9}"/>
              </c:ext>
            </c:extLst>
          </c:dPt>
          <c:dPt>
            <c:idx val="9"/>
            <c:bubble3D val="0"/>
            <c:spPr>
              <a:solidFill>
                <a:schemeClr val="accent4">
                  <a:lumMod val="60000"/>
                </a:schemeClr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13-80BF-4AFD-8150-26BAB07F66B9}"/>
              </c:ext>
            </c:extLst>
          </c:dPt>
          <c:dLbls>
            <c:dLbl>
              <c:idx val="9"/>
              <c:layout>
                <c:manualLayout>
                  <c:x val="-8.1813763532755687E-4"/>
                  <c:y val="8.6897073948039444E-2"/>
                </c:manualLayout>
              </c:layout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0BF-4AFD-8150-26BAB07F66B9}"/>
                </c:ext>
              </c:extLst>
            </c:dLbl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8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Sheet1!$A$2:$A$11</c:f>
              <c:strCache>
                <c:ptCount val="10"/>
                <c:pt idx="0">
                  <c:v>Trichoptera</c:v>
                </c:pt>
                <c:pt idx="1">
                  <c:v>Plecoptera</c:v>
                </c:pt>
                <c:pt idx="2">
                  <c:v>Ephemeroptera</c:v>
                </c:pt>
                <c:pt idx="3">
                  <c:v>Diptera</c:v>
                </c:pt>
                <c:pt idx="4">
                  <c:v>Amphipoda</c:v>
                </c:pt>
                <c:pt idx="5">
                  <c:v>Gastropoda</c:v>
                </c:pt>
                <c:pt idx="6">
                  <c:v>Hirudinea</c:v>
                </c:pt>
                <c:pt idx="7">
                  <c:v>Coleoptera</c:v>
                </c:pt>
                <c:pt idx="8">
                  <c:v>Heteroptera</c:v>
                </c:pt>
                <c:pt idx="9">
                  <c:v>Isopoda</c:v>
                </c:pt>
              </c:strCache>
            </c:strRef>
          </c:cat>
          <c:val>
            <c:numRef>
              <c:f>Sheet1!$B$2:$B$11</c:f>
              <c:numCache>
                <c:formatCode>General</c:formatCode>
                <c:ptCount val="10"/>
                <c:pt idx="0">
                  <c:v>618</c:v>
                </c:pt>
                <c:pt idx="1">
                  <c:v>113</c:v>
                </c:pt>
                <c:pt idx="2">
                  <c:v>208</c:v>
                </c:pt>
                <c:pt idx="3">
                  <c:v>183</c:v>
                </c:pt>
                <c:pt idx="4">
                  <c:v>66</c:v>
                </c:pt>
                <c:pt idx="5">
                  <c:v>44</c:v>
                </c:pt>
                <c:pt idx="6">
                  <c:v>47</c:v>
                </c:pt>
                <c:pt idx="7">
                  <c:v>127</c:v>
                </c:pt>
                <c:pt idx="8">
                  <c:v>13</c:v>
                </c:pt>
                <c:pt idx="9">
                  <c:v>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4-80BF-4AFD-8150-26BAB07F66B9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72550299764059534"/>
          <c:y val="1.022746134537101E-2"/>
          <c:w val="0.24757031064277779"/>
          <c:h val="0.989772538654629"/>
        </c:manualLayout>
      </c:layout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62EAE1-30AC-4862-96A7-0DB9D6CD62BB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F461AE-EC1A-487E-AF50-B4F5105ECA8C}">
      <dgm:prSet phldrT="[Text]"/>
      <dgm:spPr/>
      <dgm:t>
        <a:bodyPr/>
        <a:lstStyle/>
        <a:p>
          <a:r>
            <a:rPr lang="en-US" dirty="0" err="1"/>
            <a:t>Hydropsychidae</a:t>
          </a:r>
          <a:endParaRPr lang="en-US" dirty="0"/>
        </a:p>
      </dgm:t>
    </dgm:pt>
    <dgm:pt modelId="{3B320D2F-142B-45B7-96DB-A29222D82CC7}" type="parTrans" cxnId="{8622E923-A5D3-48C2-9243-EA3C49A20FFE}">
      <dgm:prSet/>
      <dgm:spPr/>
      <dgm:t>
        <a:bodyPr/>
        <a:lstStyle/>
        <a:p>
          <a:endParaRPr lang="en-US"/>
        </a:p>
      </dgm:t>
    </dgm:pt>
    <dgm:pt modelId="{2903DD02-9895-4E2D-8DA6-4A787E76A8C5}" type="sibTrans" cxnId="{8622E923-A5D3-48C2-9243-EA3C49A20FFE}">
      <dgm:prSet/>
      <dgm:spPr/>
      <dgm:t>
        <a:bodyPr/>
        <a:lstStyle/>
        <a:p>
          <a:endParaRPr lang="en-US"/>
        </a:p>
      </dgm:t>
    </dgm:pt>
    <dgm:pt modelId="{78626AE9-303C-405D-B0D4-A01FDBF7AD6D}">
      <dgm:prSet phldrT="[Text]"/>
      <dgm:spPr/>
      <dgm:t>
        <a:bodyPr/>
        <a:lstStyle/>
        <a:p>
          <a:r>
            <a:rPr lang="en-US" b="1" i="1" dirty="0" err="1">
              <a:solidFill>
                <a:srgbClr val="333333"/>
              </a:solidFill>
              <a:effectLst/>
              <a:latin typeface="Open Sans" panose="020B0606030504020204" pitchFamily="34" charset="0"/>
            </a:rPr>
            <a:t>Hydropsyche</a:t>
          </a:r>
          <a:r>
            <a:rPr lang="en-US" b="1" i="1" dirty="0">
              <a:solidFill>
                <a:srgbClr val="333333"/>
              </a:solidFill>
              <a:effectLst/>
              <a:latin typeface="Open Sans" panose="020B0606030504020204" pitchFamily="34" charset="0"/>
            </a:rPr>
            <a:t> </a:t>
          </a:r>
          <a:r>
            <a:rPr lang="en-US" b="1" i="1" dirty="0" err="1">
              <a:solidFill>
                <a:srgbClr val="333333"/>
              </a:solidFill>
              <a:effectLst/>
              <a:latin typeface="Open Sans" panose="020B0606030504020204" pitchFamily="34" charset="0"/>
            </a:rPr>
            <a:t>arpii</a:t>
          </a:r>
          <a:r>
            <a:rPr lang="en-US" b="1" i="0" dirty="0">
              <a:solidFill>
                <a:srgbClr val="333333"/>
              </a:solidFill>
              <a:effectLst/>
              <a:latin typeface="Open Sans" panose="020B0606030504020204" pitchFamily="34" charset="0"/>
            </a:rPr>
            <a:t> </a:t>
          </a:r>
          <a:endParaRPr lang="en-US" dirty="0"/>
        </a:p>
      </dgm:t>
    </dgm:pt>
    <dgm:pt modelId="{ADB337A0-0A08-4823-AA8F-09FEBBEC7C11}" type="parTrans" cxnId="{0F3E2F88-9662-4C4E-AD86-9197E0B5B98A}">
      <dgm:prSet/>
      <dgm:spPr/>
      <dgm:t>
        <a:bodyPr/>
        <a:lstStyle/>
        <a:p>
          <a:endParaRPr lang="en-US"/>
        </a:p>
      </dgm:t>
    </dgm:pt>
    <dgm:pt modelId="{F0EAF14F-86C6-424C-B729-F938438AA907}" type="sibTrans" cxnId="{0F3E2F88-9662-4C4E-AD86-9197E0B5B98A}">
      <dgm:prSet/>
      <dgm:spPr/>
      <dgm:t>
        <a:bodyPr/>
        <a:lstStyle/>
        <a:p>
          <a:endParaRPr lang="en-US"/>
        </a:p>
      </dgm:t>
    </dgm:pt>
    <dgm:pt modelId="{151C6103-6764-4B0A-B134-B5F96BF2A55E}">
      <dgm:prSet phldrT="[Text]"/>
      <dgm:spPr/>
      <dgm:t>
        <a:bodyPr/>
        <a:lstStyle/>
        <a:p>
          <a:r>
            <a:rPr lang="en-US" dirty="0" err="1"/>
            <a:t>Limnephilidae</a:t>
          </a:r>
          <a:endParaRPr lang="en-US" dirty="0"/>
        </a:p>
      </dgm:t>
    </dgm:pt>
    <dgm:pt modelId="{95FFF2DC-0577-4CF3-8FC5-7326CD2A267C}" type="parTrans" cxnId="{0A197940-FF4A-4BFA-90A9-32154EC9556D}">
      <dgm:prSet/>
      <dgm:spPr/>
      <dgm:t>
        <a:bodyPr/>
        <a:lstStyle/>
        <a:p>
          <a:endParaRPr lang="en-US"/>
        </a:p>
      </dgm:t>
    </dgm:pt>
    <dgm:pt modelId="{24BE9C40-946D-4A1C-B0B9-D4184D9AB8A4}" type="sibTrans" cxnId="{0A197940-FF4A-4BFA-90A9-32154EC9556D}">
      <dgm:prSet/>
      <dgm:spPr/>
      <dgm:t>
        <a:bodyPr/>
        <a:lstStyle/>
        <a:p>
          <a:endParaRPr lang="en-US"/>
        </a:p>
      </dgm:t>
    </dgm:pt>
    <dgm:pt modelId="{669FDB66-0722-42AF-8325-EF90BC7B6983}">
      <dgm:prSet phldrT="[Text]"/>
      <dgm:spPr/>
      <dgm:t>
        <a:bodyPr/>
        <a:lstStyle/>
        <a:p>
          <a:r>
            <a:rPr lang="en-US" b="1" i="1" dirty="0">
              <a:solidFill>
                <a:srgbClr val="333333"/>
              </a:solidFill>
              <a:latin typeface="Open Sans" panose="020B0606030504020204" pitchFamily="34" charset="0"/>
            </a:rPr>
            <a:t>Drusus </a:t>
          </a:r>
          <a:r>
            <a:rPr lang="en-US" b="1" i="1" dirty="0" err="1">
              <a:solidFill>
                <a:srgbClr val="333333"/>
              </a:solidFill>
              <a:latin typeface="Open Sans" panose="020B0606030504020204" pitchFamily="34" charset="0"/>
            </a:rPr>
            <a:t>pambakensis</a:t>
          </a:r>
          <a:r>
            <a:rPr lang="en-US" b="1" i="1" dirty="0">
              <a:solidFill>
                <a:srgbClr val="333333"/>
              </a:solidFill>
              <a:latin typeface="Open Sans" panose="020B0606030504020204" pitchFamily="34" charset="0"/>
            </a:rPr>
            <a:t> </a:t>
          </a:r>
          <a:endParaRPr lang="en-US" dirty="0"/>
        </a:p>
      </dgm:t>
    </dgm:pt>
    <dgm:pt modelId="{F26AC0D8-3846-4718-99AE-325AF9D23537}" type="parTrans" cxnId="{BB43A927-6F12-46CC-930E-9686C0C47DF4}">
      <dgm:prSet/>
      <dgm:spPr/>
      <dgm:t>
        <a:bodyPr/>
        <a:lstStyle/>
        <a:p>
          <a:endParaRPr lang="en-US"/>
        </a:p>
      </dgm:t>
    </dgm:pt>
    <dgm:pt modelId="{7BCDC97E-CD33-4996-880C-531546CA5D50}" type="sibTrans" cxnId="{BB43A927-6F12-46CC-930E-9686C0C47DF4}">
      <dgm:prSet/>
      <dgm:spPr/>
      <dgm:t>
        <a:bodyPr/>
        <a:lstStyle/>
        <a:p>
          <a:endParaRPr lang="en-US"/>
        </a:p>
      </dgm:t>
    </dgm:pt>
    <dgm:pt modelId="{76B4C19B-A4A7-46FD-9480-DBB5E52439CA}">
      <dgm:prSet phldrT="[Text]"/>
      <dgm:spPr/>
      <dgm:t>
        <a:bodyPr/>
        <a:lstStyle/>
        <a:p>
          <a:r>
            <a:rPr lang="en-US" b="1" i="1" dirty="0">
              <a:solidFill>
                <a:srgbClr val="333333"/>
              </a:solidFill>
              <a:latin typeface="Open Sans" panose="020B0606030504020204" pitchFamily="34" charset="0"/>
            </a:rPr>
            <a:t>Drusus </a:t>
          </a:r>
          <a:r>
            <a:rPr lang="en-US" b="1" i="1" dirty="0" err="1">
              <a:solidFill>
                <a:srgbClr val="333333"/>
              </a:solidFill>
              <a:latin typeface="Open Sans" panose="020B0606030504020204" pitchFamily="34" charset="0"/>
            </a:rPr>
            <a:t>vardenisi</a:t>
          </a:r>
          <a:endParaRPr lang="en-US" dirty="0"/>
        </a:p>
      </dgm:t>
    </dgm:pt>
    <dgm:pt modelId="{BBBDDEBF-79BF-403E-A6BB-0EF1A3F9776E}" type="parTrans" cxnId="{D6BD597E-65E1-465C-A486-933F15C76AB4}">
      <dgm:prSet/>
      <dgm:spPr/>
      <dgm:t>
        <a:bodyPr/>
        <a:lstStyle/>
        <a:p>
          <a:endParaRPr lang="en-US"/>
        </a:p>
      </dgm:t>
    </dgm:pt>
    <dgm:pt modelId="{3671CE10-2211-43E8-B58C-03914D993676}" type="sibTrans" cxnId="{D6BD597E-65E1-465C-A486-933F15C76AB4}">
      <dgm:prSet/>
      <dgm:spPr/>
      <dgm:t>
        <a:bodyPr/>
        <a:lstStyle/>
        <a:p>
          <a:endParaRPr lang="en-US"/>
        </a:p>
      </dgm:t>
    </dgm:pt>
    <dgm:pt modelId="{9EA790C6-FC15-4005-A555-C129BCAFB872}">
      <dgm:prSet/>
      <dgm:spPr/>
      <dgm:t>
        <a:bodyPr/>
        <a:lstStyle/>
        <a:p>
          <a:r>
            <a:rPr lang="en-US" dirty="0"/>
            <a:t>Philopotamidae</a:t>
          </a:r>
        </a:p>
      </dgm:t>
    </dgm:pt>
    <dgm:pt modelId="{57A20CA7-2263-4017-ADF6-9A5DD48EE382}" type="parTrans" cxnId="{00CEF61A-AA2C-4D41-A25A-87BCE70AD083}">
      <dgm:prSet/>
      <dgm:spPr/>
      <dgm:t>
        <a:bodyPr/>
        <a:lstStyle/>
        <a:p>
          <a:endParaRPr lang="en-US"/>
        </a:p>
      </dgm:t>
    </dgm:pt>
    <dgm:pt modelId="{3FA8F70A-EBC3-4A93-826C-354BD9C056F5}" type="sibTrans" cxnId="{00CEF61A-AA2C-4D41-A25A-87BCE70AD083}">
      <dgm:prSet/>
      <dgm:spPr/>
      <dgm:t>
        <a:bodyPr/>
        <a:lstStyle/>
        <a:p>
          <a:endParaRPr lang="en-US"/>
        </a:p>
      </dgm:t>
    </dgm:pt>
    <dgm:pt modelId="{CB59E721-3B9D-4E4E-90F1-A9B8FF17D894}">
      <dgm:prSet/>
      <dgm:spPr/>
      <dgm:t>
        <a:bodyPr/>
        <a:lstStyle/>
        <a:p>
          <a:r>
            <a:rPr lang="en-US" b="1" i="1" dirty="0" err="1">
              <a:solidFill>
                <a:srgbClr val="333333"/>
              </a:solidFill>
              <a:latin typeface="Open Sans" panose="020B0606030504020204" pitchFamily="34" charset="0"/>
            </a:rPr>
            <a:t>Wormaldia</a:t>
          </a:r>
          <a:r>
            <a:rPr lang="en-US" b="1" i="1" dirty="0">
              <a:solidFill>
                <a:srgbClr val="333333"/>
              </a:solidFill>
              <a:latin typeface="Open Sans" panose="020B0606030504020204" pitchFamily="34" charset="0"/>
            </a:rPr>
            <a:t> </a:t>
          </a:r>
          <a:r>
            <a:rPr lang="en-US" b="1" i="1" dirty="0" err="1">
              <a:solidFill>
                <a:srgbClr val="333333"/>
              </a:solidFill>
              <a:latin typeface="Open Sans" panose="020B0606030504020204" pitchFamily="34" charset="0"/>
            </a:rPr>
            <a:t>dilijanica</a:t>
          </a:r>
          <a:endParaRPr lang="en-US" dirty="0"/>
        </a:p>
      </dgm:t>
    </dgm:pt>
    <dgm:pt modelId="{1E59F5F0-33DB-4AAD-92B9-C3B1A8067A2B}" type="parTrans" cxnId="{DF14A633-E2A0-4DFB-A850-1B2F1D466E26}">
      <dgm:prSet/>
      <dgm:spPr/>
      <dgm:t>
        <a:bodyPr/>
        <a:lstStyle/>
        <a:p>
          <a:endParaRPr lang="en-US"/>
        </a:p>
      </dgm:t>
    </dgm:pt>
    <dgm:pt modelId="{E0300191-5C90-4A9B-9EF7-F17CF1A9DFF7}" type="sibTrans" cxnId="{DF14A633-E2A0-4DFB-A850-1B2F1D466E26}">
      <dgm:prSet/>
      <dgm:spPr/>
      <dgm:t>
        <a:bodyPr/>
        <a:lstStyle/>
        <a:p>
          <a:endParaRPr lang="en-US"/>
        </a:p>
      </dgm:t>
    </dgm:pt>
    <dgm:pt modelId="{F798ABC8-1207-41D7-BB18-2FC6B0FD57BF}" type="pres">
      <dgm:prSet presAssocID="{D462EAE1-30AC-4862-96A7-0DB9D6CD62BB}" presName="Name0" presStyleCnt="0">
        <dgm:presLayoutVars>
          <dgm:dir/>
          <dgm:animLvl val="lvl"/>
          <dgm:resizeHandles/>
        </dgm:presLayoutVars>
      </dgm:prSet>
      <dgm:spPr/>
    </dgm:pt>
    <dgm:pt modelId="{E124AD34-7D3F-41AC-A4AB-74D553E7A1E7}" type="pres">
      <dgm:prSet presAssocID="{2FF461AE-EC1A-487E-AF50-B4F5105ECA8C}" presName="linNode" presStyleCnt="0"/>
      <dgm:spPr/>
    </dgm:pt>
    <dgm:pt modelId="{5AA937B3-B5E3-4ECD-813A-DE604E456AD8}" type="pres">
      <dgm:prSet presAssocID="{2FF461AE-EC1A-487E-AF50-B4F5105ECA8C}" presName="parentShp" presStyleLbl="node1" presStyleIdx="0" presStyleCnt="3">
        <dgm:presLayoutVars>
          <dgm:bulletEnabled val="1"/>
        </dgm:presLayoutVars>
      </dgm:prSet>
      <dgm:spPr/>
    </dgm:pt>
    <dgm:pt modelId="{96AE7BBB-905C-417A-8697-AA94D6976F91}" type="pres">
      <dgm:prSet presAssocID="{2FF461AE-EC1A-487E-AF50-B4F5105ECA8C}" presName="childShp" presStyleLbl="bgAccFollowNode1" presStyleIdx="0" presStyleCnt="3">
        <dgm:presLayoutVars>
          <dgm:bulletEnabled val="1"/>
        </dgm:presLayoutVars>
      </dgm:prSet>
      <dgm:spPr/>
    </dgm:pt>
    <dgm:pt modelId="{F921F48D-1CB8-4280-AB57-C7D2B3F44C23}" type="pres">
      <dgm:prSet presAssocID="{2903DD02-9895-4E2D-8DA6-4A787E76A8C5}" presName="spacing" presStyleCnt="0"/>
      <dgm:spPr/>
    </dgm:pt>
    <dgm:pt modelId="{F2D97EB4-83F7-47D0-A863-D5B441A8F023}" type="pres">
      <dgm:prSet presAssocID="{151C6103-6764-4B0A-B134-B5F96BF2A55E}" presName="linNode" presStyleCnt="0"/>
      <dgm:spPr/>
    </dgm:pt>
    <dgm:pt modelId="{F203D51A-4A2B-491B-ACFC-CF0FA754B720}" type="pres">
      <dgm:prSet presAssocID="{151C6103-6764-4B0A-B134-B5F96BF2A55E}" presName="parentShp" presStyleLbl="node1" presStyleIdx="1" presStyleCnt="3">
        <dgm:presLayoutVars>
          <dgm:bulletEnabled val="1"/>
        </dgm:presLayoutVars>
      </dgm:prSet>
      <dgm:spPr/>
    </dgm:pt>
    <dgm:pt modelId="{B80ABA10-CFEE-478F-85B4-451CEE4E9554}" type="pres">
      <dgm:prSet presAssocID="{151C6103-6764-4B0A-B134-B5F96BF2A55E}" presName="childShp" presStyleLbl="bgAccFollowNode1" presStyleIdx="1" presStyleCnt="3">
        <dgm:presLayoutVars>
          <dgm:bulletEnabled val="1"/>
        </dgm:presLayoutVars>
      </dgm:prSet>
      <dgm:spPr/>
    </dgm:pt>
    <dgm:pt modelId="{7074DE78-A3AA-4149-9160-E6FBCF85A706}" type="pres">
      <dgm:prSet presAssocID="{24BE9C40-946D-4A1C-B0B9-D4184D9AB8A4}" presName="spacing" presStyleCnt="0"/>
      <dgm:spPr/>
    </dgm:pt>
    <dgm:pt modelId="{E77687A1-E500-4590-8FF8-C66921284DBC}" type="pres">
      <dgm:prSet presAssocID="{9EA790C6-FC15-4005-A555-C129BCAFB872}" presName="linNode" presStyleCnt="0"/>
      <dgm:spPr/>
    </dgm:pt>
    <dgm:pt modelId="{EE919A87-A556-42DB-B562-7912472CB9D7}" type="pres">
      <dgm:prSet presAssocID="{9EA790C6-FC15-4005-A555-C129BCAFB872}" presName="parentShp" presStyleLbl="node1" presStyleIdx="2" presStyleCnt="3">
        <dgm:presLayoutVars>
          <dgm:bulletEnabled val="1"/>
        </dgm:presLayoutVars>
      </dgm:prSet>
      <dgm:spPr/>
    </dgm:pt>
    <dgm:pt modelId="{0977BF85-9174-40B3-A210-56E528AADC23}" type="pres">
      <dgm:prSet presAssocID="{9EA790C6-FC15-4005-A555-C129BCAFB872}" presName="childShp" presStyleLbl="bgAccFollowNode1" presStyleIdx="2" presStyleCnt="3">
        <dgm:presLayoutVars>
          <dgm:bulletEnabled val="1"/>
        </dgm:presLayoutVars>
      </dgm:prSet>
      <dgm:spPr/>
    </dgm:pt>
  </dgm:ptLst>
  <dgm:cxnLst>
    <dgm:cxn modelId="{00CEF61A-AA2C-4D41-A25A-87BCE70AD083}" srcId="{D462EAE1-30AC-4862-96A7-0DB9D6CD62BB}" destId="{9EA790C6-FC15-4005-A555-C129BCAFB872}" srcOrd="2" destOrd="0" parTransId="{57A20CA7-2263-4017-ADF6-9A5DD48EE382}" sibTransId="{3FA8F70A-EBC3-4A93-826C-354BD9C056F5}"/>
    <dgm:cxn modelId="{0DF7F022-180D-4183-B3A3-1BE1DB35BBC6}" type="presOf" srcId="{2FF461AE-EC1A-487E-AF50-B4F5105ECA8C}" destId="{5AA937B3-B5E3-4ECD-813A-DE604E456AD8}" srcOrd="0" destOrd="0" presId="urn:microsoft.com/office/officeart/2005/8/layout/vList6"/>
    <dgm:cxn modelId="{8622E923-A5D3-48C2-9243-EA3C49A20FFE}" srcId="{D462EAE1-30AC-4862-96A7-0DB9D6CD62BB}" destId="{2FF461AE-EC1A-487E-AF50-B4F5105ECA8C}" srcOrd="0" destOrd="0" parTransId="{3B320D2F-142B-45B7-96DB-A29222D82CC7}" sibTransId="{2903DD02-9895-4E2D-8DA6-4A787E76A8C5}"/>
    <dgm:cxn modelId="{BB43A927-6F12-46CC-930E-9686C0C47DF4}" srcId="{151C6103-6764-4B0A-B134-B5F96BF2A55E}" destId="{669FDB66-0722-42AF-8325-EF90BC7B6983}" srcOrd="0" destOrd="0" parTransId="{F26AC0D8-3846-4718-99AE-325AF9D23537}" sibTransId="{7BCDC97E-CD33-4996-880C-531546CA5D50}"/>
    <dgm:cxn modelId="{DF14A633-E2A0-4DFB-A850-1B2F1D466E26}" srcId="{9EA790C6-FC15-4005-A555-C129BCAFB872}" destId="{CB59E721-3B9D-4E4E-90F1-A9B8FF17D894}" srcOrd="0" destOrd="0" parTransId="{1E59F5F0-33DB-4AAD-92B9-C3B1A8067A2B}" sibTransId="{E0300191-5C90-4A9B-9EF7-F17CF1A9DFF7}"/>
    <dgm:cxn modelId="{0A197940-FF4A-4BFA-90A9-32154EC9556D}" srcId="{D462EAE1-30AC-4862-96A7-0DB9D6CD62BB}" destId="{151C6103-6764-4B0A-B134-B5F96BF2A55E}" srcOrd="1" destOrd="0" parTransId="{95FFF2DC-0577-4CF3-8FC5-7326CD2A267C}" sibTransId="{24BE9C40-946D-4A1C-B0B9-D4184D9AB8A4}"/>
    <dgm:cxn modelId="{034A0366-178B-41C8-AC45-BB6DC9BE1F42}" type="presOf" srcId="{9EA790C6-FC15-4005-A555-C129BCAFB872}" destId="{EE919A87-A556-42DB-B562-7912472CB9D7}" srcOrd="0" destOrd="0" presId="urn:microsoft.com/office/officeart/2005/8/layout/vList6"/>
    <dgm:cxn modelId="{BB42456E-11E9-4161-9FA2-1689CBDBC759}" type="presOf" srcId="{D462EAE1-30AC-4862-96A7-0DB9D6CD62BB}" destId="{F798ABC8-1207-41D7-BB18-2FC6B0FD57BF}" srcOrd="0" destOrd="0" presId="urn:microsoft.com/office/officeart/2005/8/layout/vList6"/>
    <dgm:cxn modelId="{ADBFE359-C0AB-4BBB-AAE3-F171571F020C}" type="presOf" srcId="{669FDB66-0722-42AF-8325-EF90BC7B6983}" destId="{B80ABA10-CFEE-478F-85B4-451CEE4E9554}" srcOrd="0" destOrd="0" presId="urn:microsoft.com/office/officeart/2005/8/layout/vList6"/>
    <dgm:cxn modelId="{D6BD597E-65E1-465C-A486-933F15C76AB4}" srcId="{151C6103-6764-4B0A-B134-B5F96BF2A55E}" destId="{76B4C19B-A4A7-46FD-9480-DBB5E52439CA}" srcOrd="1" destOrd="0" parTransId="{BBBDDEBF-79BF-403E-A6BB-0EF1A3F9776E}" sibTransId="{3671CE10-2211-43E8-B58C-03914D993676}"/>
    <dgm:cxn modelId="{0F3E2F88-9662-4C4E-AD86-9197E0B5B98A}" srcId="{2FF461AE-EC1A-487E-AF50-B4F5105ECA8C}" destId="{78626AE9-303C-405D-B0D4-A01FDBF7AD6D}" srcOrd="0" destOrd="0" parTransId="{ADB337A0-0A08-4823-AA8F-09FEBBEC7C11}" sibTransId="{F0EAF14F-86C6-424C-B729-F938438AA907}"/>
    <dgm:cxn modelId="{AD224299-CB39-467E-AE46-C0513F66EB19}" type="presOf" srcId="{CB59E721-3B9D-4E4E-90F1-A9B8FF17D894}" destId="{0977BF85-9174-40B3-A210-56E528AADC23}" srcOrd="0" destOrd="0" presId="urn:microsoft.com/office/officeart/2005/8/layout/vList6"/>
    <dgm:cxn modelId="{5EFBDF99-0E29-4DF8-A762-1D9EF6C3E492}" type="presOf" srcId="{76B4C19B-A4A7-46FD-9480-DBB5E52439CA}" destId="{B80ABA10-CFEE-478F-85B4-451CEE4E9554}" srcOrd="0" destOrd="1" presId="urn:microsoft.com/office/officeart/2005/8/layout/vList6"/>
    <dgm:cxn modelId="{0576B2B3-D6E0-42E7-B5BC-03505FE73FEB}" type="presOf" srcId="{151C6103-6764-4B0A-B134-B5F96BF2A55E}" destId="{F203D51A-4A2B-491B-ACFC-CF0FA754B720}" srcOrd="0" destOrd="0" presId="urn:microsoft.com/office/officeart/2005/8/layout/vList6"/>
    <dgm:cxn modelId="{73BD63BC-96D2-4B21-BFE3-878BE4518F04}" type="presOf" srcId="{78626AE9-303C-405D-B0D4-A01FDBF7AD6D}" destId="{96AE7BBB-905C-417A-8697-AA94D6976F91}" srcOrd="0" destOrd="0" presId="urn:microsoft.com/office/officeart/2005/8/layout/vList6"/>
    <dgm:cxn modelId="{17A9FEC9-5703-4ECE-8C8D-DB875B8166B8}" type="presParOf" srcId="{F798ABC8-1207-41D7-BB18-2FC6B0FD57BF}" destId="{E124AD34-7D3F-41AC-A4AB-74D553E7A1E7}" srcOrd="0" destOrd="0" presId="urn:microsoft.com/office/officeart/2005/8/layout/vList6"/>
    <dgm:cxn modelId="{BF04817F-2E56-4984-A5A8-26163D6B55DF}" type="presParOf" srcId="{E124AD34-7D3F-41AC-A4AB-74D553E7A1E7}" destId="{5AA937B3-B5E3-4ECD-813A-DE604E456AD8}" srcOrd="0" destOrd="0" presId="urn:microsoft.com/office/officeart/2005/8/layout/vList6"/>
    <dgm:cxn modelId="{727DA0D0-2937-4870-91DC-69DDE9533B1D}" type="presParOf" srcId="{E124AD34-7D3F-41AC-A4AB-74D553E7A1E7}" destId="{96AE7BBB-905C-417A-8697-AA94D6976F91}" srcOrd="1" destOrd="0" presId="urn:microsoft.com/office/officeart/2005/8/layout/vList6"/>
    <dgm:cxn modelId="{6EAB09B5-E700-4286-9349-13FFB0404279}" type="presParOf" srcId="{F798ABC8-1207-41D7-BB18-2FC6B0FD57BF}" destId="{F921F48D-1CB8-4280-AB57-C7D2B3F44C23}" srcOrd="1" destOrd="0" presId="urn:microsoft.com/office/officeart/2005/8/layout/vList6"/>
    <dgm:cxn modelId="{C83535A0-4474-4256-9FD6-3C9D44989166}" type="presParOf" srcId="{F798ABC8-1207-41D7-BB18-2FC6B0FD57BF}" destId="{F2D97EB4-83F7-47D0-A863-D5B441A8F023}" srcOrd="2" destOrd="0" presId="urn:microsoft.com/office/officeart/2005/8/layout/vList6"/>
    <dgm:cxn modelId="{1646C199-8671-47B4-9D2B-236DF1900CB8}" type="presParOf" srcId="{F2D97EB4-83F7-47D0-A863-D5B441A8F023}" destId="{F203D51A-4A2B-491B-ACFC-CF0FA754B720}" srcOrd="0" destOrd="0" presId="urn:microsoft.com/office/officeart/2005/8/layout/vList6"/>
    <dgm:cxn modelId="{564F9964-63A8-462F-AEF4-028DA467A7C3}" type="presParOf" srcId="{F2D97EB4-83F7-47D0-A863-D5B441A8F023}" destId="{B80ABA10-CFEE-478F-85B4-451CEE4E9554}" srcOrd="1" destOrd="0" presId="urn:microsoft.com/office/officeart/2005/8/layout/vList6"/>
    <dgm:cxn modelId="{61950472-C364-4009-9F58-F2F62DA802B5}" type="presParOf" srcId="{F798ABC8-1207-41D7-BB18-2FC6B0FD57BF}" destId="{7074DE78-A3AA-4149-9160-E6FBCF85A706}" srcOrd="3" destOrd="0" presId="urn:microsoft.com/office/officeart/2005/8/layout/vList6"/>
    <dgm:cxn modelId="{8CD6E74F-446C-4E04-B012-44266E0DC07E}" type="presParOf" srcId="{F798ABC8-1207-41D7-BB18-2FC6B0FD57BF}" destId="{E77687A1-E500-4590-8FF8-C66921284DBC}" srcOrd="4" destOrd="0" presId="urn:microsoft.com/office/officeart/2005/8/layout/vList6"/>
    <dgm:cxn modelId="{00E19F3F-1684-400C-B45D-556FF6740D34}" type="presParOf" srcId="{E77687A1-E500-4590-8FF8-C66921284DBC}" destId="{EE919A87-A556-42DB-B562-7912472CB9D7}" srcOrd="0" destOrd="0" presId="urn:microsoft.com/office/officeart/2005/8/layout/vList6"/>
    <dgm:cxn modelId="{03B0D80E-AF3B-42E4-B8A2-49BEC90DF10C}" type="presParOf" srcId="{E77687A1-E500-4590-8FF8-C66921284DBC}" destId="{0977BF85-9174-40B3-A210-56E528AADC2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AE7BBB-905C-417A-8697-AA94D6976F91}">
      <dsp:nvSpPr>
        <dsp:cNvPr id="0" name=""/>
        <dsp:cNvSpPr/>
      </dsp:nvSpPr>
      <dsp:spPr>
        <a:xfrm>
          <a:off x="3234933" y="0"/>
          <a:ext cx="4852399" cy="169333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685" tIns="19685" rIns="19685" bIns="19685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100" b="1" i="1" kern="1200" dirty="0" err="1">
              <a:solidFill>
                <a:srgbClr val="333333"/>
              </a:solidFill>
              <a:effectLst/>
              <a:latin typeface="Open Sans" panose="020B0606030504020204" pitchFamily="34" charset="0"/>
            </a:rPr>
            <a:t>Hydropsyche</a:t>
          </a:r>
          <a:r>
            <a:rPr lang="en-US" sz="3100" b="1" i="1" kern="1200" dirty="0">
              <a:solidFill>
                <a:srgbClr val="333333"/>
              </a:solidFill>
              <a:effectLst/>
              <a:latin typeface="Open Sans" panose="020B0606030504020204" pitchFamily="34" charset="0"/>
            </a:rPr>
            <a:t> </a:t>
          </a:r>
          <a:r>
            <a:rPr lang="en-US" sz="3100" b="1" i="1" kern="1200" dirty="0" err="1">
              <a:solidFill>
                <a:srgbClr val="333333"/>
              </a:solidFill>
              <a:effectLst/>
              <a:latin typeface="Open Sans" panose="020B0606030504020204" pitchFamily="34" charset="0"/>
            </a:rPr>
            <a:t>arpii</a:t>
          </a:r>
          <a:r>
            <a:rPr lang="en-US" sz="3100" b="1" i="0" kern="1200" dirty="0">
              <a:solidFill>
                <a:srgbClr val="333333"/>
              </a:solidFill>
              <a:effectLst/>
              <a:latin typeface="Open Sans" panose="020B0606030504020204" pitchFamily="34" charset="0"/>
            </a:rPr>
            <a:t> </a:t>
          </a:r>
          <a:endParaRPr lang="en-US" sz="3100" kern="1200" dirty="0"/>
        </a:p>
      </dsp:txBody>
      <dsp:txXfrm>
        <a:off x="3234933" y="211667"/>
        <a:ext cx="4217399" cy="1269999"/>
      </dsp:txXfrm>
    </dsp:sp>
    <dsp:sp modelId="{5AA937B3-B5E3-4ECD-813A-DE604E456AD8}">
      <dsp:nvSpPr>
        <dsp:cNvPr id="0" name=""/>
        <dsp:cNvSpPr/>
      </dsp:nvSpPr>
      <dsp:spPr>
        <a:xfrm>
          <a:off x="0" y="0"/>
          <a:ext cx="3234933" cy="16933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 err="1"/>
            <a:t>Hydropsychidae</a:t>
          </a:r>
          <a:endParaRPr lang="en-US" sz="3000" kern="1200" dirty="0"/>
        </a:p>
      </dsp:txBody>
      <dsp:txXfrm>
        <a:off x="82662" y="82662"/>
        <a:ext cx="3069609" cy="1528009"/>
      </dsp:txXfrm>
    </dsp:sp>
    <dsp:sp modelId="{B80ABA10-CFEE-478F-85B4-451CEE4E9554}">
      <dsp:nvSpPr>
        <dsp:cNvPr id="0" name=""/>
        <dsp:cNvSpPr/>
      </dsp:nvSpPr>
      <dsp:spPr>
        <a:xfrm>
          <a:off x="3234933" y="1862666"/>
          <a:ext cx="4852399" cy="169333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685" tIns="19685" rIns="19685" bIns="19685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100" b="1" i="1" kern="1200" dirty="0">
              <a:solidFill>
                <a:srgbClr val="333333"/>
              </a:solidFill>
              <a:latin typeface="Open Sans" panose="020B0606030504020204" pitchFamily="34" charset="0"/>
            </a:rPr>
            <a:t>Drusus </a:t>
          </a:r>
          <a:r>
            <a:rPr lang="en-US" sz="3100" b="1" i="1" kern="1200" dirty="0" err="1">
              <a:solidFill>
                <a:srgbClr val="333333"/>
              </a:solidFill>
              <a:latin typeface="Open Sans" panose="020B0606030504020204" pitchFamily="34" charset="0"/>
            </a:rPr>
            <a:t>pambakensis</a:t>
          </a:r>
          <a:r>
            <a:rPr lang="en-US" sz="3100" b="1" i="1" kern="1200" dirty="0">
              <a:solidFill>
                <a:srgbClr val="333333"/>
              </a:solidFill>
              <a:latin typeface="Open Sans" panose="020B0606030504020204" pitchFamily="34" charset="0"/>
            </a:rPr>
            <a:t> </a:t>
          </a:r>
          <a:endParaRPr lang="en-US" sz="3100" kern="1200" dirty="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100" b="1" i="1" kern="1200" dirty="0">
              <a:solidFill>
                <a:srgbClr val="333333"/>
              </a:solidFill>
              <a:latin typeface="Open Sans" panose="020B0606030504020204" pitchFamily="34" charset="0"/>
            </a:rPr>
            <a:t>Drusus </a:t>
          </a:r>
          <a:r>
            <a:rPr lang="en-US" sz="3100" b="1" i="1" kern="1200" dirty="0" err="1">
              <a:solidFill>
                <a:srgbClr val="333333"/>
              </a:solidFill>
              <a:latin typeface="Open Sans" panose="020B0606030504020204" pitchFamily="34" charset="0"/>
            </a:rPr>
            <a:t>vardenisi</a:t>
          </a:r>
          <a:endParaRPr lang="en-US" sz="3100" kern="1200" dirty="0"/>
        </a:p>
      </dsp:txBody>
      <dsp:txXfrm>
        <a:off x="3234933" y="2074333"/>
        <a:ext cx="4217399" cy="1269999"/>
      </dsp:txXfrm>
    </dsp:sp>
    <dsp:sp modelId="{F203D51A-4A2B-491B-ACFC-CF0FA754B720}">
      <dsp:nvSpPr>
        <dsp:cNvPr id="0" name=""/>
        <dsp:cNvSpPr/>
      </dsp:nvSpPr>
      <dsp:spPr>
        <a:xfrm>
          <a:off x="0" y="1862666"/>
          <a:ext cx="3234933" cy="16933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 err="1"/>
            <a:t>Limnephilidae</a:t>
          </a:r>
          <a:endParaRPr lang="en-US" sz="3000" kern="1200" dirty="0"/>
        </a:p>
      </dsp:txBody>
      <dsp:txXfrm>
        <a:off x="82662" y="1945328"/>
        <a:ext cx="3069609" cy="1528009"/>
      </dsp:txXfrm>
    </dsp:sp>
    <dsp:sp modelId="{0977BF85-9174-40B3-A210-56E528AADC23}">
      <dsp:nvSpPr>
        <dsp:cNvPr id="0" name=""/>
        <dsp:cNvSpPr/>
      </dsp:nvSpPr>
      <dsp:spPr>
        <a:xfrm>
          <a:off x="3234933" y="3725333"/>
          <a:ext cx="4852399" cy="169333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685" tIns="19685" rIns="19685" bIns="19685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100" b="1" i="1" kern="1200" dirty="0" err="1">
              <a:solidFill>
                <a:srgbClr val="333333"/>
              </a:solidFill>
              <a:latin typeface="Open Sans" panose="020B0606030504020204" pitchFamily="34" charset="0"/>
            </a:rPr>
            <a:t>Wormaldia</a:t>
          </a:r>
          <a:r>
            <a:rPr lang="en-US" sz="3100" b="1" i="1" kern="1200" dirty="0">
              <a:solidFill>
                <a:srgbClr val="333333"/>
              </a:solidFill>
              <a:latin typeface="Open Sans" panose="020B0606030504020204" pitchFamily="34" charset="0"/>
            </a:rPr>
            <a:t> </a:t>
          </a:r>
          <a:r>
            <a:rPr lang="en-US" sz="3100" b="1" i="1" kern="1200" dirty="0" err="1">
              <a:solidFill>
                <a:srgbClr val="333333"/>
              </a:solidFill>
              <a:latin typeface="Open Sans" panose="020B0606030504020204" pitchFamily="34" charset="0"/>
            </a:rPr>
            <a:t>dilijanica</a:t>
          </a:r>
          <a:endParaRPr lang="en-US" sz="3100" kern="1200" dirty="0"/>
        </a:p>
      </dsp:txBody>
      <dsp:txXfrm>
        <a:off x="3234933" y="3937000"/>
        <a:ext cx="4217399" cy="1269999"/>
      </dsp:txXfrm>
    </dsp:sp>
    <dsp:sp modelId="{EE919A87-A556-42DB-B562-7912472CB9D7}">
      <dsp:nvSpPr>
        <dsp:cNvPr id="0" name=""/>
        <dsp:cNvSpPr/>
      </dsp:nvSpPr>
      <dsp:spPr>
        <a:xfrm>
          <a:off x="0" y="3725333"/>
          <a:ext cx="3234933" cy="16933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Philopotamidae</a:t>
          </a:r>
        </a:p>
      </dsp:txBody>
      <dsp:txXfrm>
        <a:off x="82662" y="3807995"/>
        <a:ext cx="3069609" cy="15280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E4839-8DBD-C735-0810-78A56A4F3B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561609-8021-EE1F-FB5E-2412E77D42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AEB248-3890-F4CF-D4F4-58F62AD235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27710-A869-418B-A1DE-9FBDFF56A2FB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5F4CE7-CBD7-1FEF-734B-0AC68A43FC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2F8F26-DE9F-F314-D9D4-E0E914559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38563-7C5D-4D0D-928E-4AC05473A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8988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3429B-C22B-13BA-615E-B2F74AC38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11B81-17ED-2B0C-46EA-11B0E2D9E2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DB4C45-D7DB-B921-AF67-5C7835E21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27710-A869-418B-A1DE-9FBDFF56A2FB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031504-951B-1F4F-9236-AD872E4769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384104-9552-6182-36DE-64C56F9DF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38563-7C5D-4D0D-928E-4AC05473A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551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C5B24-4C8D-BB5A-3C99-542B201A2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64FB1A-D58C-66DA-225E-18AA3CD89D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953888-5D3E-9B43-4AE8-25D79170C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27710-A869-418B-A1DE-9FBDFF56A2FB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97F12-5944-8042-EF5F-D583789516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F54733-BD7B-4AB8-FE09-B1CFD0993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38563-7C5D-4D0D-928E-4AC05473A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8989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3140F-963A-1CCB-537A-5A00C1295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690488-E6BD-B92B-C8EB-382D2335A8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162B3-EF3A-B713-68BC-8DAB18EBF8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B6C741-94A5-032E-EF93-5C02B5F969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27710-A869-418B-A1DE-9FBDFF56A2FB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2803E2-A823-0ECD-6BE9-6E33931A2B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BFA98C-A410-509C-8E9B-5AEEC3557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38563-7C5D-4D0D-928E-4AC05473A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193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7682B-31B1-34D5-EA92-6E086AE9B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1C2810-586B-3CE2-B154-EECF8D8556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862486-3D34-C668-CDB6-BC1F36D7DE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DFA746-4509-A626-53F2-79ED6ECE50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1681B0-69D4-F2C0-A28C-541D958CCB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E0D88B-98E5-1A55-1E7B-42AC91EB3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27710-A869-418B-A1DE-9FBDFF56A2FB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D19545-2930-6DC8-6A0B-4DF034D290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5EA13A-D3FB-0E2B-FB07-E6E522D2D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38563-7C5D-4D0D-928E-4AC05473A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830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91D61-8B40-7599-A7E5-95BFB0441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2C1A20-5AF4-C7BD-A1B6-A7CF5CE060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27710-A869-418B-A1DE-9FBDFF56A2FB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24A9FF-EB90-B13C-9E58-1AD1B2057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72EE1B-3E54-9BBD-2DA7-B601A41BCD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38563-7C5D-4D0D-928E-4AC05473A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0374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F0E60D-117D-3DE5-D267-97EC815943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27710-A869-418B-A1DE-9FBDFF56A2FB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1FB946-4F96-9654-81E0-92A1E8AE2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7AC704-B1D6-0F96-742C-B73A22EFE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38563-7C5D-4D0D-928E-4AC05473A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413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3451F-4DA6-B242-E64F-ACB26038F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A6497-8706-7DF4-3095-D6E07BC790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5DE41E-90B9-C94D-494F-A6E36E88A5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C9DE01-91CD-11D9-1AB5-89A1BA623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27710-A869-418B-A1DE-9FBDFF56A2FB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14E540-1023-2705-9243-54AADCEEEC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36ECE9-DBF6-FCC5-C878-39D3E7B8E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38563-7C5D-4D0D-928E-4AC05473A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729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61585-7E7B-100A-6DE9-55FA9AE0B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173AF13-365A-D8EA-A985-56DF86D273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6687E4-294E-9F54-8B1F-D75C4744CC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F27432-C3C9-50FC-BA0C-B435548755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27710-A869-418B-A1DE-9FBDFF56A2FB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A8F089-E623-A4F2-62E4-D40F1588CE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5CA61A-BCFA-D9BF-6409-EFA61137B3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38563-7C5D-4D0D-928E-4AC05473A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39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6E596-3C95-BC48-3E0F-27DB4B7358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B6AE46-6F39-9303-0639-909EE71AFB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4B1896-2E96-AF76-0056-4C115DA63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27710-A869-418B-A1DE-9FBDFF56A2FB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5EB507-910C-1D85-B795-332188ED7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3641A6-66DA-E0C1-A266-4410CBEBE8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38563-7C5D-4D0D-928E-4AC05473A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9005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998B83-282A-4F10-3FE0-0604CFE032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1A0124-DD61-750A-F4F4-A227F8A471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F91449-3D1E-B185-2BB7-256E825F4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27710-A869-418B-A1DE-9FBDFF56A2FB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8A7B7-06B5-180B-AE23-155FCD65F9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36915E-1E63-E90D-A357-E87B57727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38563-7C5D-4D0D-928E-4AC05473A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7626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C9F16D-3C34-AE9A-7801-4E27123C2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82109F-404E-7098-8C1E-CF62B58D22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D6680E-67D9-724A-AEEA-5508305CB7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9C27710-A869-418B-A1DE-9FBDFF56A2FB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DEC817-063F-3C8A-426E-7F46272B5B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92287-D3E2-3E95-53F8-08EEF4D272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F38563-7C5D-4D0D-928E-4AC05473A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936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tif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tiff"/><Relationship Id="rId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t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t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if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eg"/><Relationship Id="rId4" Type="http://schemas.openxmlformats.org/officeDocument/2006/relationships/image" Target="../media/image29.ti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47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4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8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D405C1C-4415-C004-A4FF-D4645EC057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820" y="64478"/>
            <a:ext cx="2840859" cy="24455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B96D18-6BF0-C74E-EFCE-D0E5B644D8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4966" y="5475863"/>
            <a:ext cx="7644983" cy="1094282"/>
          </a:xfrm>
        </p:spPr>
        <p:txBody>
          <a:bodyPr>
            <a:normAutofit/>
          </a:bodyPr>
          <a:lstStyle/>
          <a:p>
            <a:r>
              <a:rPr lang="hy-AM" sz="2400" dirty="0">
                <a:solidFill>
                  <a:srgbClr val="222222"/>
                </a:solidFill>
                <a:latin typeface="Verdana" panose="020B0604030504040204" pitchFamily="34" charset="0"/>
              </a:rPr>
              <a:t>Դիլիջան</a:t>
            </a:r>
            <a:r>
              <a:rPr lang="hy-AM" sz="2400" b="0" i="0" dirty="0">
                <a:solidFill>
                  <a:srgbClr val="222222"/>
                </a:solidFill>
                <a:effectLst/>
                <a:latin typeface="Verdana" panose="020B0604030504040204" pitchFamily="34" charset="0"/>
              </a:rPr>
              <a:t>-2026</a:t>
            </a:r>
            <a:endParaRPr lang="en-US" sz="2400" dirty="0"/>
          </a:p>
        </p:txBody>
      </p:sp>
      <p:pic>
        <p:nvPicPr>
          <p:cNvPr id="11" name="Picture 10" descr="A logo with a green field and mountains&#10;&#10;AI-generated content may be incorrect.">
            <a:extLst>
              <a:ext uri="{FF2B5EF4-FFF2-40B4-BE49-F238E27FC236}">
                <a16:creationId xmlns:a16="http://schemas.microsoft.com/office/drawing/2014/main" id="{455330CA-A1D3-916C-8EC8-A3FD39B933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5451" y="0"/>
            <a:ext cx="2870029" cy="28726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2D7E8D0-588D-5E08-AE40-B09A591DA78E}"/>
              </a:ext>
            </a:extLst>
          </p:cNvPr>
          <p:cNvSpPr txBox="1"/>
          <p:nvPr/>
        </p:nvSpPr>
        <p:spPr>
          <a:xfrm>
            <a:off x="648540" y="2510041"/>
            <a:ext cx="10894919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hy-AM" sz="3200" dirty="0"/>
          </a:p>
          <a:p>
            <a:pPr algn="ctr"/>
            <a:r>
              <a:rPr lang="hy-AM" sz="3200" dirty="0"/>
              <a:t>Հայաստանի ջրային էկոհամակարգերի մակրոֆիտների և հատակային մակրոանողնաշարների ԴՆԹ բարկոդերի հղումային գրադարանի մշակում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AB65DD8-EDE4-5E79-6D86-63710560F5B8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6508" y="64478"/>
            <a:ext cx="2348383" cy="234808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276C1AA-882C-BC12-FB81-37579A3F5F68}"/>
              </a:ext>
            </a:extLst>
          </p:cNvPr>
          <p:cNvSpPr txBox="1"/>
          <p:nvPr/>
        </p:nvSpPr>
        <p:spPr>
          <a:xfrm>
            <a:off x="756587" y="4583311"/>
            <a:ext cx="10678823" cy="12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hy-AM" sz="2800" dirty="0"/>
              <a:t>Մարինե Դալլաքյան</a:t>
            </a:r>
            <a:endParaRPr lang="en-US" sz="2800" dirty="0"/>
          </a:p>
          <a:p>
            <a:pPr algn="ctr"/>
            <a:r>
              <a:rPr lang="hy-AM" sz="2400" dirty="0"/>
              <a:t>Կենդանաբանության և հիդրոէկոլոգիայի գիտական կենտրոն</a:t>
            </a:r>
          </a:p>
          <a:p>
            <a:pPr algn="ctr"/>
            <a:r>
              <a:rPr lang="hy-AM" sz="2400" dirty="0"/>
              <a:t>Կ</a:t>
            </a:r>
            <a:r>
              <a:rPr lang="en-US" sz="2400" dirty="0"/>
              <a:t>.</a:t>
            </a:r>
            <a:r>
              <a:rPr lang="hy-AM" sz="2400" dirty="0"/>
              <a:t>գ</a:t>
            </a:r>
            <a:r>
              <a:rPr lang="en-US" sz="2400" dirty="0"/>
              <a:t>.</a:t>
            </a:r>
            <a:r>
              <a:rPr lang="hy-AM" sz="2400" dirty="0"/>
              <a:t>թ</a:t>
            </a:r>
            <a:r>
              <a:rPr lang="en-US" sz="2400" dirty="0"/>
              <a:t>.</a:t>
            </a:r>
            <a:r>
              <a:rPr lang="hy-AM" sz="2400" dirty="0"/>
              <a:t>, դոցենտ, ջրակենսաբանության լաբորատորիայի ղեկավար </a:t>
            </a:r>
          </a:p>
        </p:txBody>
      </p:sp>
    </p:spTree>
    <p:extLst>
      <p:ext uri="{BB962C8B-B14F-4D97-AF65-F5344CB8AC3E}">
        <p14:creationId xmlns:p14="http://schemas.microsoft.com/office/powerpoint/2010/main" val="19904699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54339628-C851-4885-BEA3-0FBBA97D46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8233" y="2758284"/>
            <a:ext cx="3476346" cy="179900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9A5A16D-A088-49CD-8308-5040B0BCF4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9368" y="2368620"/>
            <a:ext cx="2526423" cy="255194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95C2DB2-970F-41BD-9CAF-B0568AC8F5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6081" y="2291038"/>
            <a:ext cx="3738037" cy="234586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14EAF3A-5922-166A-721A-A6F0EE42DC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8447" y="66105"/>
            <a:ext cx="4257412" cy="233301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506803A-C5C5-4791-A204-9452BB5C4C4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1020" y="2516186"/>
            <a:ext cx="1664398" cy="2256812"/>
          </a:xfrm>
          <a:prstGeom prst="rect">
            <a:avLst/>
          </a:prstGeom>
        </p:spPr>
      </p:pic>
      <p:pic>
        <p:nvPicPr>
          <p:cNvPr id="5" name="Picture 4" descr="A blue text on a white background&#10;&#10;AI-generated content may be incorrect.">
            <a:extLst>
              <a:ext uri="{FF2B5EF4-FFF2-40B4-BE49-F238E27FC236}">
                <a16:creationId xmlns:a16="http://schemas.microsoft.com/office/drawing/2014/main" id="{96B44033-FDD0-1730-5CBB-280750CA1AF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49" y="0"/>
            <a:ext cx="2907162" cy="180229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1A37B68-0446-CCC0-AE99-48F0C0E3C9B2}"/>
              </a:ext>
            </a:extLst>
          </p:cNvPr>
          <p:cNvSpPr txBox="1"/>
          <p:nvPr/>
        </p:nvSpPr>
        <p:spPr>
          <a:xfrm>
            <a:off x="249319" y="1350560"/>
            <a:ext cx="8871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dirty="0"/>
              <a:t>2019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EF7E47-113A-A661-90EF-A13969F5A4DB}"/>
              </a:ext>
            </a:extLst>
          </p:cNvPr>
          <p:cNvSpPr txBox="1"/>
          <p:nvPr/>
        </p:nvSpPr>
        <p:spPr>
          <a:xfrm>
            <a:off x="1107094" y="4436847"/>
            <a:ext cx="13943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000" dirty="0"/>
              <a:t>2020-2023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A811D24-8718-F28C-C78D-4860FD385F37}"/>
              </a:ext>
            </a:extLst>
          </p:cNvPr>
          <p:cNvSpPr txBox="1"/>
          <p:nvPr/>
        </p:nvSpPr>
        <p:spPr>
          <a:xfrm>
            <a:off x="3542275" y="109412"/>
            <a:ext cx="53297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hy-AM" dirty="0">
                <a:effectLst/>
                <a:latin typeface="Sylfaen" panose="010A0502050306030303" pitchFamily="18" charset="0"/>
                <a:ea typeface="Arial Unicode MS"/>
                <a:cs typeface="Times New Roman" panose="02020603050405020304" pitchFamily="18" charset="0"/>
              </a:rPr>
              <a:t>Ալեքսանդր Քյոնիգի անվան Կենդանաբանական հետազոտությունների թանգարան</a:t>
            </a:r>
            <a:r>
              <a:rPr lang="hy-AM" dirty="0">
                <a:latin typeface="Sylfaen" panose="010A0502050306030303" pitchFamily="18" charset="0"/>
                <a:ea typeface="Arial Unicode MS"/>
                <a:cs typeface="Times New Roman" panose="02020603050405020304" pitchFamily="18" charset="0"/>
              </a:rPr>
              <a:t> </a:t>
            </a:r>
            <a:r>
              <a:rPr lang="hy-AM" dirty="0">
                <a:effectLst/>
                <a:latin typeface="Sylfaen" panose="010A0502050306030303" pitchFamily="18" charset="0"/>
                <a:ea typeface="Arial Unicode MS"/>
                <a:cs typeface="Times New Roman" panose="02020603050405020304" pitchFamily="18" charset="0"/>
              </a:rPr>
              <a:t>(ZFMK)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2066624-27BC-220E-6238-713DC2C0B47D}"/>
              </a:ext>
            </a:extLst>
          </p:cNvPr>
          <p:cNvSpPr txBox="1"/>
          <p:nvPr/>
        </p:nvSpPr>
        <p:spPr>
          <a:xfrm>
            <a:off x="133598" y="1955621"/>
            <a:ext cx="1147141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hy-AM" sz="3000" dirty="0">
                <a:latin typeface="+mj-lt"/>
              </a:rPr>
              <a:t>ԴՆԹ-բարկոդերի շտեմարանի ստեղծման նախապատմությունը</a:t>
            </a:r>
            <a:endParaRPr lang="en-US" sz="3000" dirty="0">
              <a:latin typeface="+mj-lt"/>
            </a:endParaRPr>
          </a:p>
        </p:txBody>
      </p:sp>
      <p:pic>
        <p:nvPicPr>
          <p:cNvPr id="20" name="Picture 19" descr="A logo with a symbol and text&#10;&#10;AI-generated content may be incorrect.">
            <a:extLst>
              <a:ext uri="{FF2B5EF4-FFF2-40B4-BE49-F238E27FC236}">
                <a16:creationId xmlns:a16="http://schemas.microsoft.com/office/drawing/2014/main" id="{37CA3065-046C-2ABE-673D-64BD5C53AB7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5369" y="4276700"/>
            <a:ext cx="2526423" cy="251519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1A3DF3C-F665-3E7F-0B2E-8E63EEEC0A24}"/>
              </a:ext>
            </a:extLst>
          </p:cNvPr>
          <p:cNvSpPr txBox="1"/>
          <p:nvPr/>
        </p:nvSpPr>
        <p:spPr>
          <a:xfrm>
            <a:off x="4182585" y="6391785"/>
            <a:ext cx="259841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000" dirty="0">
                <a:latin typeface="Sylfaen" panose="010A0502050306030303" pitchFamily="18" charset="0"/>
                <a:cs typeface="Times New Roman" panose="02020603050405020304" pitchFamily="18" charset="0"/>
              </a:rPr>
              <a:t>2024-2027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1623C6-5AB2-31EE-9474-9F5A4334E5AA}"/>
              </a:ext>
            </a:extLst>
          </p:cNvPr>
          <p:cNvSpPr txBox="1"/>
          <p:nvPr/>
        </p:nvSpPr>
        <p:spPr>
          <a:xfrm>
            <a:off x="6267782" y="5663290"/>
            <a:ext cx="53372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dirty="0"/>
              <a:t>Կին գիտնականների առաջխաղացման ծրագիր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40658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1B64B-53AB-B82F-160F-10C0599B5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527" y="123691"/>
            <a:ext cx="11540837" cy="1325563"/>
          </a:xfrm>
        </p:spPr>
        <p:txBody>
          <a:bodyPr/>
          <a:lstStyle/>
          <a:p>
            <a:pPr algn="ctr"/>
            <a:r>
              <a:rPr lang="hy-AM" dirty="0"/>
              <a:t>ԴՆԹ հղումային գրադարանի բաղադրիչները</a:t>
            </a:r>
            <a:endParaRPr lang="en-US" dirty="0"/>
          </a:p>
        </p:txBody>
      </p:sp>
      <p:pic>
        <p:nvPicPr>
          <p:cNvPr id="4" name="Picture 3" descr="A diagram of a dna&#10;&#10;AI-generated content may be incorrect.">
            <a:extLst>
              <a:ext uri="{FF2B5EF4-FFF2-40B4-BE49-F238E27FC236}">
                <a16:creationId xmlns:a16="http://schemas.microsoft.com/office/drawing/2014/main" id="{7D71807E-444B-2663-17B7-6D1228A0BA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26"/>
          <a:stretch>
            <a:fillRect/>
          </a:stretch>
        </p:blipFill>
        <p:spPr>
          <a:xfrm>
            <a:off x="1441942" y="3163047"/>
            <a:ext cx="9128006" cy="25460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17DBF6B-1C5F-B9CE-0321-17910E244535}"/>
              </a:ext>
            </a:extLst>
          </p:cNvPr>
          <p:cNvSpPr txBox="1"/>
          <p:nvPr/>
        </p:nvSpPr>
        <p:spPr>
          <a:xfrm>
            <a:off x="1676400" y="2516716"/>
            <a:ext cx="2438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y-AM" dirty="0"/>
              <a:t>Առանձնյակը որպես վաուչեր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0F909D-4162-A447-3D65-861E1DAB3E53}"/>
              </a:ext>
            </a:extLst>
          </p:cNvPr>
          <p:cNvSpPr txBox="1"/>
          <p:nvPr/>
        </p:nvSpPr>
        <p:spPr>
          <a:xfrm>
            <a:off x="4903974" y="2516716"/>
            <a:ext cx="2438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dirty="0"/>
              <a:t>Անջատված ԴՆԹ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D077DF-7B9B-E582-5CD0-00AC83E3EDFB}"/>
              </a:ext>
            </a:extLst>
          </p:cNvPr>
          <p:cNvSpPr txBox="1"/>
          <p:nvPr/>
        </p:nvSpPr>
        <p:spPr>
          <a:xfrm>
            <a:off x="8354291" y="2470549"/>
            <a:ext cx="19950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dirty="0"/>
              <a:t>Բարկոդը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48133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985ABC4A-2751-BE3A-8E08-23D6AA282E2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68709" y="247541"/>
            <a:ext cx="1114732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dirty="0"/>
              <a:t> </a:t>
            </a:r>
            <a:r>
              <a:rPr lang="hy-AM" sz="2000" dirty="0"/>
              <a:t>Հայաստանի տարբեր ջրային էկոհամակարգերից հատակային մակրոանողնաշարների և մակրոֆիտների նմուշառում</a:t>
            </a: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0614F6-37EE-E55C-FF31-AABA4EC1C316}"/>
              </a:ext>
            </a:extLst>
          </p:cNvPr>
          <p:cNvSpPr txBox="1"/>
          <p:nvPr/>
        </p:nvSpPr>
        <p:spPr>
          <a:xfrm>
            <a:off x="591835" y="1582340"/>
            <a:ext cx="522707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y-AM" b="1" dirty="0">
                <a:latin typeface="Sylfaen" panose="010A0502050306030303" pitchFamily="18" charset="0"/>
              </a:rPr>
              <a:t>2025-2026թթ իրականացվել է 16 գիտարշավ, հետևյալ ուղղություններով</a:t>
            </a:r>
          </a:p>
          <a:p>
            <a:endParaRPr lang="hy-AM" dirty="0"/>
          </a:p>
          <a:p>
            <a:r>
              <a:rPr lang="hy-AM" dirty="0"/>
              <a:t>Սևանի ավազան</a:t>
            </a:r>
          </a:p>
          <a:p>
            <a:r>
              <a:rPr lang="hy-AM" dirty="0"/>
              <a:t>Հրազդան գետի ավազան </a:t>
            </a:r>
          </a:p>
          <a:p>
            <a:r>
              <a:rPr lang="hy-AM" dirty="0"/>
              <a:t>Որոտան գետ</a:t>
            </a:r>
          </a:p>
          <a:p>
            <a:r>
              <a:rPr lang="hy-AM" dirty="0"/>
              <a:t>Եղեգիս գետ</a:t>
            </a:r>
          </a:p>
          <a:p>
            <a:r>
              <a:rPr lang="hy-AM" dirty="0"/>
              <a:t>Լոռվա լճեր </a:t>
            </a:r>
            <a:r>
              <a:rPr lang="ru-RU" dirty="0"/>
              <a:t>(</a:t>
            </a:r>
            <a:r>
              <a:rPr lang="hy-AM" dirty="0"/>
              <a:t>մոտ 10 լճակ</a:t>
            </a:r>
            <a:r>
              <a:rPr lang="ru-RU" dirty="0"/>
              <a:t>)</a:t>
            </a:r>
            <a:endParaRPr lang="hy-AM" dirty="0"/>
          </a:p>
          <a:p>
            <a:r>
              <a:rPr lang="hy-AM" dirty="0"/>
              <a:t>Ախուրյան գետ</a:t>
            </a:r>
          </a:p>
          <a:p>
            <a:r>
              <a:rPr lang="hy-AM" dirty="0"/>
              <a:t>Ազատ գետ</a:t>
            </a:r>
          </a:p>
          <a:p>
            <a:r>
              <a:rPr lang="hy-AM" dirty="0"/>
              <a:t>Վեդի գետ,  Բարակգետ վտակը </a:t>
            </a:r>
          </a:p>
          <a:p>
            <a:r>
              <a:rPr lang="hy-AM" dirty="0"/>
              <a:t>Արփա գետ</a:t>
            </a:r>
          </a:p>
          <a:p>
            <a:endParaRPr lang="en-US" dirty="0"/>
          </a:p>
        </p:txBody>
      </p:sp>
      <p:pic>
        <p:nvPicPr>
          <p:cNvPr id="5" name="Content Placeholder 4" descr="A map of armenia with different regions&#10;&#10;AI-generated content may be incorrect.">
            <a:extLst>
              <a:ext uri="{FF2B5EF4-FFF2-40B4-BE49-F238E27FC236}">
                <a16:creationId xmlns:a16="http://schemas.microsoft.com/office/drawing/2014/main" id="{34FF0FA8-B30E-AAE7-F974-DD70E59A24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3091" y="885767"/>
            <a:ext cx="5016797" cy="5972233"/>
          </a:xfrm>
        </p:spPr>
      </p:pic>
    </p:spTree>
    <p:extLst>
      <p:ext uri="{BB962C8B-B14F-4D97-AF65-F5344CB8AC3E}">
        <p14:creationId xmlns:p14="http://schemas.microsoft.com/office/powerpoint/2010/main" val="10545327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3605B-42CB-9224-4113-F251D01C7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4436" y="143453"/>
            <a:ext cx="8347364" cy="729384"/>
          </a:xfrm>
        </p:spPr>
        <p:txBody>
          <a:bodyPr/>
          <a:lstStyle/>
          <a:p>
            <a:r>
              <a:rPr lang="hy-AM" dirty="0"/>
              <a:t>Նմուշառման արդյունքները</a:t>
            </a:r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695AAB4-19B4-3040-01D6-8A9DF60EC2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99"/>
          <a:stretch>
            <a:fillRect/>
          </a:stretch>
        </p:blipFill>
        <p:spPr>
          <a:xfrm>
            <a:off x="292607" y="2835033"/>
            <a:ext cx="3758184" cy="203950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13FB271-8295-1E5F-C769-379BC8E54CF8}"/>
              </a:ext>
            </a:extLst>
          </p:cNvPr>
          <p:cNvSpPr txBox="1"/>
          <p:nvPr/>
        </p:nvSpPr>
        <p:spPr>
          <a:xfrm>
            <a:off x="428273" y="1989328"/>
            <a:ext cx="34868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y-AM" sz="2800" dirty="0"/>
              <a:t>Խեցիավոր ամեոբա</a:t>
            </a:r>
            <a:endParaRPr lang="en-US" sz="28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A6954D9-4F5F-705D-B7E4-14CBC030DCD8}"/>
              </a:ext>
            </a:extLst>
          </p:cNvPr>
          <p:cNvSpPr txBox="1"/>
          <p:nvPr/>
        </p:nvSpPr>
        <p:spPr>
          <a:xfrm>
            <a:off x="554579" y="5197026"/>
            <a:ext cx="3234241" cy="9079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spcAft>
                <a:spcPts val="600"/>
              </a:spcAft>
            </a:pPr>
            <a:r>
              <a:rPr lang="hy-AM" sz="2400" dirty="0"/>
              <a:t>21 ցեղի </a:t>
            </a:r>
            <a:endParaRPr lang="en-US" sz="2400" dirty="0"/>
          </a:p>
          <a:p>
            <a:pPr lvl="0" algn="ctr">
              <a:spcAft>
                <a:spcPts val="600"/>
              </a:spcAft>
            </a:pPr>
            <a:r>
              <a:rPr lang="hy-AM" sz="2400" dirty="0"/>
              <a:t>100 տեսակ</a:t>
            </a:r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A8D7FF-592B-A503-D4BC-D6B9CD2B3C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16"/>
          <a:stretch>
            <a:fillRect/>
          </a:stretch>
        </p:blipFill>
        <p:spPr>
          <a:xfrm>
            <a:off x="4230763" y="2797011"/>
            <a:ext cx="3758184" cy="214444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F148D9F-073F-B4F1-82A8-E6466AC94C52}"/>
              </a:ext>
            </a:extLst>
          </p:cNvPr>
          <p:cNvSpPr txBox="1"/>
          <p:nvPr/>
        </p:nvSpPr>
        <p:spPr>
          <a:xfrm>
            <a:off x="4743706" y="1989328"/>
            <a:ext cx="27045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y-AM" sz="2800" dirty="0"/>
              <a:t>Մակրոֆիտներ</a:t>
            </a:r>
            <a:endParaRPr lang="en-US"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3A414F9-BD59-7C89-350D-7AD26810304F}"/>
              </a:ext>
            </a:extLst>
          </p:cNvPr>
          <p:cNvSpPr txBox="1"/>
          <p:nvPr/>
        </p:nvSpPr>
        <p:spPr>
          <a:xfrm>
            <a:off x="4556211" y="5197025"/>
            <a:ext cx="3074979" cy="9079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spcAft>
                <a:spcPts val="600"/>
              </a:spcAft>
            </a:pPr>
            <a:r>
              <a:rPr lang="hy-AM" sz="2400" dirty="0"/>
              <a:t>84 ցեղի </a:t>
            </a:r>
            <a:endParaRPr lang="en-US" sz="2400" dirty="0"/>
          </a:p>
          <a:p>
            <a:pPr lvl="0" algn="ctr">
              <a:spcAft>
                <a:spcPts val="600"/>
              </a:spcAft>
            </a:pPr>
            <a:r>
              <a:rPr lang="hy-AM" sz="2400" dirty="0"/>
              <a:t>100 տեսակ</a:t>
            </a:r>
            <a:endParaRPr lang="en-US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7597FC8-E3B5-CCC0-3D99-76A2B0D5C6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16"/>
          <a:stretch>
            <a:fillRect/>
          </a:stretch>
        </p:blipFill>
        <p:spPr>
          <a:xfrm>
            <a:off x="8141208" y="2849478"/>
            <a:ext cx="3758184" cy="214444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FF5FF6D-A7D4-BB76-D20D-5192FF1E99E8}"/>
              </a:ext>
            </a:extLst>
          </p:cNvPr>
          <p:cNvSpPr txBox="1"/>
          <p:nvPr/>
        </p:nvSpPr>
        <p:spPr>
          <a:xfrm>
            <a:off x="8025202" y="2030466"/>
            <a:ext cx="39901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y-AM" sz="2800" dirty="0"/>
              <a:t>Մակրոանողնաշարներ</a:t>
            </a:r>
            <a:endParaRPr lang="en-US" sz="28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2054338-3606-0557-3C6D-8E324190E061}"/>
              </a:ext>
            </a:extLst>
          </p:cNvPr>
          <p:cNvSpPr txBox="1"/>
          <p:nvPr/>
        </p:nvSpPr>
        <p:spPr>
          <a:xfrm>
            <a:off x="8214016" y="5265478"/>
            <a:ext cx="3612568" cy="9079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spcAft>
                <a:spcPts val="600"/>
              </a:spcAft>
            </a:pPr>
            <a:r>
              <a:rPr lang="hy-AM" sz="2400" dirty="0"/>
              <a:t>50 ընտանիքի </a:t>
            </a:r>
            <a:endParaRPr lang="en-US" sz="2400" dirty="0"/>
          </a:p>
          <a:p>
            <a:pPr lvl="0" algn="ctr">
              <a:spcAft>
                <a:spcPts val="600"/>
              </a:spcAft>
            </a:pPr>
            <a:r>
              <a:rPr lang="hy-AM" sz="2400" dirty="0"/>
              <a:t>700 առանձնյակ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729567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7810A498-BF3D-48DB-9C5B-916892BCC4C0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43" r="24657"/>
          <a:stretch>
            <a:fillRect/>
          </a:stretch>
        </p:blipFill>
        <p:spPr>
          <a:xfrm>
            <a:off x="975139" y="2146853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3A3C717E-0EEF-4776-A273-2248C27D5970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4" r="30987"/>
          <a:stretch>
            <a:fillRect/>
          </a:stretch>
        </p:blipFill>
        <p:spPr>
          <a:xfrm>
            <a:off x="3585647" y="2146853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CAB0CEFE-74B7-4084-81A7-A46264B88081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45" r="33455"/>
          <a:stretch>
            <a:fillRect/>
          </a:stretch>
        </p:blipFill>
        <p:spPr>
          <a:xfrm>
            <a:off x="6196155" y="2146853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6" name="Picture 5" descr="A close-up of a bug&#10;&#10;AI-generated content may be incorrect.">
            <a:extLst>
              <a:ext uri="{FF2B5EF4-FFF2-40B4-BE49-F238E27FC236}">
                <a16:creationId xmlns:a16="http://schemas.microsoft.com/office/drawing/2014/main" id="{1D763837-A417-829E-A8D0-6833918C456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250"/>
          <a:stretch>
            <a:fillRect/>
          </a:stretch>
        </p:blipFill>
        <p:spPr>
          <a:xfrm>
            <a:off x="8806663" y="2146853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165925-0A40-5AAD-F0D9-B9B63A27E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493" y="361741"/>
            <a:ext cx="6723013" cy="1102359"/>
          </a:xfrm>
        </p:spPr>
        <p:txBody>
          <a:bodyPr>
            <a:noAutofit/>
          </a:bodyPr>
          <a:lstStyle/>
          <a:p>
            <a:pPr algn="ctr"/>
            <a:r>
              <a:rPr lang="hy-AM" dirty="0"/>
              <a:t>Գարունիկներ </a:t>
            </a:r>
            <a:r>
              <a:rPr lang="en-US" dirty="0"/>
              <a:t>(Plecoptera)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7877AD-901C-7630-76AD-D4712924D550}"/>
              </a:ext>
            </a:extLst>
          </p:cNvPr>
          <p:cNvSpPr txBox="1"/>
          <p:nvPr/>
        </p:nvSpPr>
        <p:spPr>
          <a:xfrm>
            <a:off x="975139" y="4737368"/>
            <a:ext cx="10241722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3600" dirty="0"/>
              <a:t>8 </a:t>
            </a:r>
            <a:r>
              <a:rPr lang="hy-AM" sz="3600" dirty="0"/>
              <a:t>ընտանիքի </a:t>
            </a:r>
          </a:p>
          <a:p>
            <a:pPr algn="ctr">
              <a:spcAft>
                <a:spcPts val="600"/>
              </a:spcAft>
            </a:pPr>
            <a:r>
              <a:rPr lang="en-US" sz="3600" dirty="0"/>
              <a:t>113 </a:t>
            </a:r>
            <a:r>
              <a:rPr lang="hy-AM" sz="3600" dirty="0"/>
              <a:t>առանձնյակ</a:t>
            </a:r>
            <a:endParaRPr lang="en-US" sz="3600" dirty="0"/>
          </a:p>
          <a:p>
            <a:pPr>
              <a:spcAft>
                <a:spcPts val="600"/>
              </a:spcAft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8081312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-up of a bug&#10;&#10;AI-generated content may be incorrect.">
            <a:extLst>
              <a:ext uri="{FF2B5EF4-FFF2-40B4-BE49-F238E27FC236}">
                <a16:creationId xmlns:a16="http://schemas.microsoft.com/office/drawing/2014/main" id="{D3D554AA-4542-A0DF-2856-5223D88C26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250"/>
          <a:stretch>
            <a:fillRect/>
          </a:stretch>
        </p:blipFill>
        <p:spPr>
          <a:xfrm>
            <a:off x="975139" y="2146853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8" name="Picture 7" descr="A close-up of a bug&#10;&#10;AI-generated content may be incorrect.">
            <a:extLst>
              <a:ext uri="{FF2B5EF4-FFF2-40B4-BE49-F238E27FC236}">
                <a16:creationId xmlns:a16="http://schemas.microsoft.com/office/drawing/2014/main" id="{279685CD-0E6F-DB2C-A756-0D7F048C36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9" r="31871"/>
          <a:stretch>
            <a:fillRect/>
          </a:stretch>
        </p:blipFill>
        <p:spPr>
          <a:xfrm>
            <a:off x="3585647" y="2146853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5FC9221-637D-4DEB-9C15-A44AA4EB4CEB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5" r="32598" b="5"/>
          <a:stretch>
            <a:fillRect/>
          </a:stretch>
        </p:blipFill>
        <p:spPr>
          <a:xfrm>
            <a:off x="6196155" y="2146853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EDFC617-91BA-49E2-BD48-ED84F2EA3924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747" b="-5"/>
          <a:stretch>
            <a:fillRect/>
          </a:stretch>
        </p:blipFill>
        <p:spPr>
          <a:xfrm>
            <a:off x="8806663" y="2146853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BA9129-8D00-FF13-9DE2-00DAF1353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7603" y="676435"/>
            <a:ext cx="7356793" cy="731391"/>
          </a:xfrm>
        </p:spPr>
        <p:txBody>
          <a:bodyPr>
            <a:normAutofit/>
          </a:bodyPr>
          <a:lstStyle/>
          <a:p>
            <a:pPr algn="ctr"/>
            <a:r>
              <a:rPr lang="hy-AM" dirty="0"/>
              <a:t>Միօրիկներ</a:t>
            </a:r>
            <a:r>
              <a:rPr lang="en-US" dirty="0"/>
              <a:t> (Ephemeroptera)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5B5F4C-38C9-FD7C-A24F-88BCD254DD81}"/>
              </a:ext>
            </a:extLst>
          </p:cNvPr>
          <p:cNvSpPr txBox="1"/>
          <p:nvPr/>
        </p:nvSpPr>
        <p:spPr>
          <a:xfrm>
            <a:off x="2318929" y="4896907"/>
            <a:ext cx="7554140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3600" dirty="0"/>
              <a:t>10 </a:t>
            </a:r>
            <a:r>
              <a:rPr lang="hy-AM" sz="3600" dirty="0"/>
              <a:t>ընտանիքի</a:t>
            </a:r>
            <a:endParaRPr lang="en-US" sz="3600" dirty="0"/>
          </a:p>
          <a:p>
            <a:pPr algn="ctr">
              <a:spcAft>
                <a:spcPts val="600"/>
              </a:spcAft>
            </a:pPr>
            <a:r>
              <a:rPr lang="en-US" sz="3600" dirty="0"/>
              <a:t>208 </a:t>
            </a:r>
            <a:r>
              <a:rPr lang="hy-AM" sz="3600" dirty="0"/>
              <a:t>առանձնյակ</a:t>
            </a:r>
          </a:p>
        </p:txBody>
      </p:sp>
    </p:spTree>
    <p:extLst>
      <p:ext uri="{BB962C8B-B14F-4D97-AF65-F5344CB8AC3E}">
        <p14:creationId xmlns:p14="http://schemas.microsoft.com/office/powerpoint/2010/main" val="4686542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shrimp&#10;&#10;AI-generated content may be incorrect.">
            <a:extLst>
              <a:ext uri="{FF2B5EF4-FFF2-40B4-BE49-F238E27FC236}">
                <a16:creationId xmlns:a16="http://schemas.microsoft.com/office/drawing/2014/main" id="{7914DCFB-6E07-4280-134F-F9BFFEB181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632" y="2252089"/>
            <a:ext cx="3517119" cy="2347676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CD67800-37AC-4E14-89B0-F79DCB3F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6560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close-up of a white worm&#10;&#10;AI-generated content may be incorrect.">
            <a:extLst>
              <a:ext uri="{FF2B5EF4-FFF2-40B4-BE49-F238E27FC236}">
                <a16:creationId xmlns:a16="http://schemas.microsoft.com/office/drawing/2014/main" id="{6AAB811E-CBC9-35A7-22C0-20DAD3C037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0676" y="2245338"/>
            <a:ext cx="3537345" cy="2361177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0F1788F-A5AE-4188-8274-F7F2E383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59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close-up of a white worm&#10;&#10;AI-generated content may be incorrect.">
            <a:extLst>
              <a:ext uri="{FF2B5EF4-FFF2-40B4-BE49-F238E27FC236}">
                <a16:creationId xmlns:a16="http://schemas.microsoft.com/office/drawing/2014/main" id="{DC8B5068-B75A-2370-07B4-FD91536452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2336" y="2252089"/>
            <a:ext cx="3517120" cy="234767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C03DF47-0169-6D66-C4EB-76C36C52C511}"/>
              </a:ext>
            </a:extLst>
          </p:cNvPr>
          <p:cNvSpPr txBox="1"/>
          <p:nvPr/>
        </p:nvSpPr>
        <p:spPr>
          <a:xfrm>
            <a:off x="484631" y="4902168"/>
            <a:ext cx="3508182" cy="115416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3200" dirty="0"/>
              <a:t>3 </a:t>
            </a:r>
            <a:r>
              <a:rPr lang="hy-AM" sz="3200" dirty="0"/>
              <a:t>ընտանիքի</a:t>
            </a:r>
            <a:r>
              <a:rPr lang="en-US" sz="3200" dirty="0"/>
              <a:t> </a:t>
            </a:r>
            <a:endParaRPr lang="hy-AM" sz="3200" dirty="0"/>
          </a:p>
          <a:p>
            <a:pPr algn="ctr">
              <a:spcAft>
                <a:spcPts val="600"/>
              </a:spcAft>
            </a:pPr>
            <a:r>
              <a:rPr lang="en-US" sz="3200" dirty="0"/>
              <a:t>66 </a:t>
            </a:r>
            <a:r>
              <a:rPr lang="hy-AM" sz="3200" dirty="0"/>
              <a:t>առանձնյակ</a:t>
            </a:r>
            <a:endParaRPr lang="en-US" sz="3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D383131-8B56-3404-B795-645AD533059C}"/>
              </a:ext>
            </a:extLst>
          </p:cNvPr>
          <p:cNvSpPr txBox="1"/>
          <p:nvPr/>
        </p:nvSpPr>
        <p:spPr>
          <a:xfrm>
            <a:off x="484631" y="672353"/>
            <a:ext cx="3680969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hy-AM" sz="3200" dirty="0"/>
              <a:t>Տարաոտավոր </a:t>
            </a:r>
            <a:endParaRPr lang="en-US" sz="3200" dirty="0"/>
          </a:p>
          <a:p>
            <a:pPr algn="ctr">
              <a:spcAft>
                <a:spcPts val="600"/>
              </a:spcAft>
            </a:pPr>
            <a:r>
              <a:rPr lang="en-US" sz="3200" dirty="0"/>
              <a:t>(Amphipoda)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F2E84-9285-BB53-5D83-1DBB76CEF856}"/>
              </a:ext>
            </a:extLst>
          </p:cNvPr>
          <p:cNvSpPr txBox="1"/>
          <p:nvPr/>
        </p:nvSpPr>
        <p:spPr>
          <a:xfrm>
            <a:off x="5468687" y="683869"/>
            <a:ext cx="47586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hy-AM" sz="3200" dirty="0"/>
              <a:t>Երկթևանիներ </a:t>
            </a:r>
            <a:r>
              <a:rPr lang="en-US" sz="3200" dirty="0"/>
              <a:t>(Diptera)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2354210-C0C4-EBD3-8498-9E0916245D0F}"/>
              </a:ext>
            </a:extLst>
          </p:cNvPr>
          <p:cNvSpPr txBox="1"/>
          <p:nvPr/>
        </p:nvSpPr>
        <p:spPr>
          <a:xfrm>
            <a:off x="5928763" y="4933756"/>
            <a:ext cx="3835614" cy="115416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19 </a:t>
            </a:r>
            <a:r>
              <a:rPr lang="hy-AM" sz="3200" dirty="0">
                <a:latin typeface="Arial" panose="020B0604020202020204" pitchFamily="34" charset="0"/>
                <a:cs typeface="Arial" panose="020B0604020202020204" pitchFamily="34" charset="0"/>
              </a:rPr>
              <a:t>ընտանիքի 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600"/>
              </a:spcAft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183 </a:t>
            </a:r>
            <a:r>
              <a:rPr lang="hy-AM" sz="3200" dirty="0">
                <a:latin typeface="Arial" panose="020B0604020202020204" pitchFamily="34" charset="0"/>
                <a:cs typeface="Arial" panose="020B0604020202020204" pitchFamily="34" charset="0"/>
              </a:rPr>
              <a:t>առանձնյակ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56112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-up of a snail&#10;&#10;AI-generated content may be incorrect.">
            <a:extLst>
              <a:ext uri="{FF2B5EF4-FFF2-40B4-BE49-F238E27FC236}">
                <a16:creationId xmlns:a16="http://schemas.microsoft.com/office/drawing/2014/main" id="{F982FF6E-F207-7AB9-EFCA-DAC403895A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13" r="26037"/>
          <a:stretch>
            <a:fillRect/>
          </a:stretch>
        </p:blipFill>
        <p:spPr>
          <a:xfrm>
            <a:off x="975139" y="2146853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11" name="Picture 10" descr="A close-up of a snail&#10;&#10;AI-generated content may be incorrect.">
            <a:extLst>
              <a:ext uri="{FF2B5EF4-FFF2-40B4-BE49-F238E27FC236}">
                <a16:creationId xmlns:a16="http://schemas.microsoft.com/office/drawing/2014/main" id="{764C07A6-4FBA-ABBA-3F00-B09A9BE01D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32" r="11819"/>
          <a:stretch>
            <a:fillRect/>
          </a:stretch>
        </p:blipFill>
        <p:spPr>
          <a:xfrm>
            <a:off x="3585647" y="2146853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4" name="Picture 3" descr="A close-up of a white shell&#10;&#10;AI-generated content may be incorrect.">
            <a:extLst>
              <a:ext uri="{FF2B5EF4-FFF2-40B4-BE49-F238E27FC236}">
                <a16:creationId xmlns:a16="http://schemas.microsoft.com/office/drawing/2014/main" id="{38302126-9B8A-4DED-9F53-B747037A5E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26" r="25824"/>
          <a:stretch>
            <a:fillRect/>
          </a:stretch>
        </p:blipFill>
        <p:spPr>
          <a:xfrm>
            <a:off x="6196155" y="2146853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5" name="Picture 4" descr="A close-up of a worm&#10;&#10;AI-generated content may be incorrect.">
            <a:extLst>
              <a:ext uri="{FF2B5EF4-FFF2-40B4-BE49-F238E27FC236}">
                <a16:creationId xmlns:a16="http://schemas.microsoft.com/office/drawing/2014/main" id="{FC2E431D-4511-E965-08BF-915EFF04243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70" r="13581"/>
          <a:stretch>
            <a:fillRect/>
          </a:stretch>
        </p:blipFill>
        <p:spPr>
          <a:xfrm>
            <a:off x="8806663" y="2146853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059404-0432-F945-BA89-D5C93FD66946}"/>
              </a:ext>
            </a:extLst>
          </p:cNvPr>
          <p:cNvSpPr txBox="1"/>
          <p:nvPr/>
        </p:nvSpPr>
        <p:spPr>
          <a:xfrm>
            <a:off x="6686173" y="585155"/>
            <a:ext cx="45295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hy-AM" sz="3200" b="1" dirty="0"/>
              <a:t>Տզրուկներ-</a:t>
            </a:r>
            <a:r>
              <a:rPr lang="en-US" sz="3200" b="1" dirty="0"/>
              <a:t>Hirudinea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83E0C-C7FF-86D4-6ACC-712A76FC1709}"/>
              </a:ext>
            </a:extLst>
          </p:cNvPr>
          <p:cNvSpPr txBox="1"/>
          <p:nvPr/>
        </p:nvSpPr>
        <p:spPr>
          <a:xfrm>
            <a:off x="6686173" y="5118683"/>
            <a:ext cx="4240985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4 </a:t>
            </a:r>
            <a:r>
              <a:rPr lang="hy-AM" sz="3200" dirty="0">
                <a:latin typeface="Arial" panose="020B0604020202020204" pitchFamily="34" charset="0"/>
                <a:cs typeface="Arial" panose="020B0604020202020204" pitchFamily="34" charset="0"/>
              </a:rPr>
              <a:t>ընտանիքի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spcAft>
                <a:spcPts val="600"/>
              </a:spcAft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47</a:t>
            </a:r>
            <a:r>
              <a:rPr lang="hy-AM" sz="3200" dirty="0">
                <a:latin typeface="Arial" panose="020B0604020202020204" pitchFamily="34" charset="0"/>
                <a:cs typeface="Arial" panose="020B0604020202020204" pitchFamily="34" charset="0"/>
              </a:rPr>
              <a:t> առանձնյակ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EA0867D-6123-60F7-0733-8075ED9BEDFA}"/>
              </a:ext>
            </a:extLst>
          </p:cNvPr>
          <p:cNvSpPr txBox="1"/>
          <p:nvPr/>
        </p:nvSpPr>
        <p:spPr>
          <a:xfrm>
            <a:off x="1264844" y="5118683"/>
            <a:ext cx="4240985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hy-AM" sz="3200" dirty="0"/>
              <a:t>6 ընտանիքի </a:t>
            </a:r>
          </a:p>
          <a:p>
            <a:pPr algn="ctr">
              <a:spcAft>
                <a:spcPts val="600"/>
              </a:spcAft>
            </a:pPr>
            <a:r>
              <a:rPr lang="hy-AM" sz="3200" dirty="0"/>
              <a:t>44 առանձնյակ </a:t>
            </a:r>
            <a:endParaRPr lang="en-US" sz="32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51B631C-B4A8-6CFB-5750-72A151E47D29}"/>
              </a:ext>
            </a:extLst>
          </p:cNvPr>
          <p:cNvSpPr txBox="1"/>
          <p:nvPr/>
        </p:nvSpPr>
        <p:spPr>
          <a:xfrm>
            <a:off x="812293" y="577193"/>
            <a:ext cx="538386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hy-AM" sz="3200" b="1" dirty="0"/>
              <a:t>Փորոտանի փափկամարմիններ </a:t>
            </a:r>
            <a:r>
              <a:rPr lang="en-US" sz="3200" b="1" dirty="0" err="1"/>
              <a:t>Gastropoda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22774507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6BBC2806-C043-829F-BFB9-18E5486E2869}"/>
              </a:ext>
            </a:extLst>
          </p:cNvPr>
          <p:cNvGraphicFramePr>
            <a:graphicFrameLocks/>
          </p:cNvGraphicFramePr>
          <p:nvPr/>
        </p:nvGraphicFramePr>
        <p:xfrm>
          <a:off x="1128009" y="1176727"/>
          <a:ext cx="9935981" cy="568127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7F69A73-A720-138C-8029-0891F4A8E5DB}"/>
              </a:ext>
            </a:extLst>
          </p:cNvPr>
          <p:cNvSpPr txBox="1"/>
          <p:nvPr/>
        </p:nvSpPr>
        <p:spPr>
          <a:xfrm>
            <a:off x="-117987" y="0"/>
            <a:ext cx="1219199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y-AM" sz="3200" dirty="0"/>
              <a:t>ԴՆԹ հղումային գրադարանում մակրոանողնաշարների կարգաբանական խմբերի ներկայացվածությունը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909814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5" name="Rectangle 1034">
            <a:extLst>
              <a:ext uri="{FF2B5EF4-FFF2-40B4-BE49-F238E27FC236}">
                <a16:creationId xmlns:a16="http://schemas.microsoft.com/office/drawing/2014/main" id="{602E5CEE-91F4-469A-8DB0-B083D4E6D3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24" r="13143" b="-2"/>
          <a:stretch>
            <a:fillRect/>
          </a:stretch>
        </p:blipFill>
        <p:spPr bwMode="auto">
          <a:xfrm>
            <a:off x="5115314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85" r="8678" b="1"/>
          <a:stretch>
            <a:fillRect/>
          </a:stretch>
        </p:blipFill>
        <p:spPr bwMode="auto">
          <a:xfrm>
            <a:off x="8530121" y="3456433"/>
            <a:ext cx="3661880" cy="3401568"/>
          </a:xfrm>
          <a:custGeom>
            <a:avLst/>
            <a:gdLst/>
            <a:ahLst/>
            <a:cxnLst/>
            <a:rect l="l" t="t" r="r" b="b"/>
            <a:pathLst>
              <a:path w="3661880" h="3401568">
                <a:moveTo>
                  <a:pt x="774544" y="0"/>
                </a:moveTo>
                <a:lnTo>
                  <a:pt x="3661880" y="0"/>
                </a:lnTo>
                <a:lnTo>
                  <a:pt x="3661880" y="3401568"/>
                </a:lnTo>
                <a:lnTo>
                  <a:pt x="0" y="3401568"/>
                </a:lnTo>
                <a:lnTo>
                  <a:pt x="104462" y="3186501"/>
                </a:lnTo>
                <a:cubicBezTo>
                  <a:pt x="492537" y="2345513"/>
                  <a:pt x="732594" y="1346092"/>
                  <a:pt x="769909" y="26835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98" r="10518" b="-2"/>
          <a:stretch>
            <a:fillRect/>
          </a:stretch>
        </p:blipFill>
        <p:spPr bwMode="auto">
          <a:xfrm>
            <a:off x="5168353" y="3456432"/>
            <a:ext cx="4064598" cy="3401568"/>
          </a:xfrm>
          <a:custGeom>
            <a:avLst/>
            <a:gdLst/>
            <a:ahLst/>
            <a:cxnLst/>
            <a:rect l="l" t="t" r="r" b="b"/>
            <a:pathLst>
              <a:path w="4064598" h="3401568">
                <a:moveTo>
                  <a:pt x="749132" y="0"/>
                </a:moveTo>
                <a:lnTo>
                  <a:pt x="4064598" y="0"/>
                </a:lnTo>
                <a:lnTo>
                  <a:pt x="4059963" y="268360"/>
                </a:lnTo>
                <a:cubicBezTo>
                  <a:pt x="4022649" y="1346093"/>
                  <a:pt x="3782591" y="2345514"/>
                  <a:pt x="3394516" y="3186502"/>
                </a:cubicBezTo>
                <a:lnTo>
                  <a:pt x="3290055" y="3401568"/>
                </a:lnTo>
                <a:lnTo>
                  <a:pt x="0" y="3401568"/>
                </a:lnTo>
                <a:lnTo>
                  <a:pt x="79008" y="3238906"/>
                </a:lnTo>
                <a:cubicBezTo>
                  <a:pt x="502362" y="2321466"/>
                  <a:pt x="749563" y="1215476"/>
                  <a:pt x="749563" y="2495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 useBgFill="1">
        <p:nvSpPr>
          <p:cNvPr id="1037" name="Freeform: Shape 1036">
            <a:extLst>
              <a:ext uri="{FF2B5EF4-FFF2-40B4-BE49-F238E27FC236}">
                <a16:creationId xmlns:a16="http://schemas.microsoft.com/office/drawing/2014/main" id="{E2AC6510-3E38-4777-B5FF-489AB2AFC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7943" cy="6858000"/>
          </a:xfrm>
          <a:custGeom>
            <a:avLst/>
            <a:gdLst>
              <a:gd name="connsiteX0" fmla="*/ 0 w 5927943"/>
              <a:gd name="connsiteY0" fmla="*/ 0 h 6858000"/>
              <a:gd name="connsiteX1" fmla="*/ 5129522 w 5927943"/>
              <a:gd name="connsiteY1" fmla="*/ 0 h 6858000"/>
              <a:gd name="connsiteX2" fmla="*/ 5289639 w 5927943"/>
              <a:gd name="connsiteY2" fmla="*/ 323150 h 6858000"/>
              <a:gd name="connsiteX3" fmla="*/ 5927943 w 5927943"/>
              <a:gd name="connsiteY3" fmla="*/ 3476847 h 6858000"/>
              <a:gd name="connsiteX4" fmla="*/ 5289639 w 5927943"/>
              <a:gd name="connsiteY4" fmla="*/ 6630545 h 6858000"/>
              <a:gd name="connsiteX5" fmla="*/ 5176937 w 5927943"/>
              <a:gd name="connsiteY5" fmla="*/ 6858000 h 6858000"/>
              <a:gd name="connsiteX6" fmla="*/ 0 w 592794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7943" h="6858000">
                <a:moveTo>
                  <a:pt x="0" y="0"/>
                </a:moveTo>
                <a:lnTo>
                  <a:pt x="5129522" y="0"/>
                </a:lnTo>
                <a:lnTo>
                  <a:pt x="5289639" y="323150"/>
                </a:lnTo>
                <a:cubicBezTo>
                  <a:pt x="5692631" y="1223391"/>
                  <a:pt x="5927943" y="2308646"/>
                  <a:pt x="5927943" y="3476847"/>
                </a:cubicBezTo>
                <a:cubicBezTo>
                  <a:pt x="5927943" y="4645048"/>
                  <a:pt x="5692631" y="5730304"/>
                  <a:pt x="5289639" y="6630545"/>
                </a:cubicBezTo>
                <a:lnTo>
                  <a:pt x="517693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039" name="Freeform: Shape 1038">
            <a:extLst>
              <a:ext uri="{FF2B5EF4-FFF2-40B4-BE49-F238E27FC236}">
                <a16:creationId xmlns:a16="http://schemas.microsoft.com/office/drawing/2014/main" id="{01E4E464-521F-49A9-8D9D-6F6979C45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17310" cy="6858000"/>
          </a:xfrm>
          <a:custGeom>
            <a:avLst/>
            <a:gdLst>
              <a:gd name="connsiteX0" fmla="*/ 0 w 5917310"/>
              <a:gd name="connsiteY0" fmla="*/ 0 h 6858000"/>
              <a:gd name="connsiteX1" fmla="*/ 5118889 w 5917310"/>
              <a:gd name="connsiteY1" fmla="*/ 0 h 6858000"/>
              <a:gd name="connsiteX2" fmla="*/ 5279006 w 5917310"/>
              <a:gd name="connsiteY2" fmla="*/ 323150 h 6858000"/>
              <a:gd name="connsiteX3" fmla="*/ 5917310 w 5917310"/>
              <a:gd name="connsiteY3" fmla="*/ 3476847 h 6858000"/>
              <a:gd name="connsiteX4" fmla="*/ 5279006 w 5917310"/>
              <a:gd name="connsiteY4" fmla="*/ 6630545 h 6858000"/>
              <a:gd name="connsiteX5" fmla="*/ 5166304 w 5917310"/>
              <a:gd name="connsiteY5" fmla="*/ 6858000 h 6858000"/>
              <a:gd name="connsiteX6" fmla="*/ 0 w 591731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17310" h="6858000">
                <a:moveTo>
                  <a:pt x="0" y="0"/>
                </a:moveTo>
                <a:lnTo>
                  <a:pt x="5118889" y="0"/>
                </a:lnTo>
                <a:lnTo>
                  <a:pt x="5279006" y="323150"/>
                </a:lnTo>
                <a:cubicBezTo>
                  <a:pt x="5681998" y="1223391"/>
                  <a:pt x="5917310" y="2308646"/>
                  <a:pt x="5917310" y="3476847"/>
                </a:cubicBezTo>
                <a:cubicBezTo>
                  <a:pt x="5917310" y="4645048"/>
                  <a:pt x="5681998" y="5730304"/>
                  <a:pt x="5279006" y="6630545"/>
                </a:cubicBezTo>
                <a:lnTo>
                  <a:pt x="516630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Заголовок 3"/>
          <p:cNvSpPr>
            <a:spLocks noGrp="1"/>
          </p:cNvSpPr>
          <p:nvPr>
            <p:ph type="ctrTitle"/>
          </p:nvPr>
        </p:nvSpPr>
        <p:spPr>
          <a:xfrm>
            <a:off x="438912" y="1397671"/>
            <a:ext cx="5020056" cy="2770632"/>
          </a:xfrm>
        </p:spPr>
        <p:txBody>
          <a:bodyPr>
            <a:normAutofit/>
          </a:bodyPr>
          <a:lstStyle/>
          <a:p>
            <a:pPr algn="l"/>
            <a:r>
              <a:rPr lang="hy-AM" sz="5400" dirty="0">
                <a:latin typeface="+mn-lt"/>
              </a:rPr>
              <a:t>Հ</a:t>
            </a:r>
            <a:r>
              <a:rPr lang="en-US" sz="5400" dirty="0" err="1">
                <a:latin typeface="+mn-lt"/>
              </a:rPr>
              <a:t>իդրոֆիտներ</a:t>
            </a:r>
            <a:br>
              <a:rPr lang="en-US" sz="5400" b="1" dirty="0">
                <a:latin typeface="+mn-lt"/>
              </a:rPr>
            </a:br>
            <a:endParaRPr lang="ru-RU" sz="5400" b="1" dirty="0">
              <a:latin typeface="+mn-lt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B81B1BA9-F3EE-3AB6-48EE-033E256FBC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912" y="4690872"/>
            <a:ext cx="4919472" cy="1335024"/>
          </a:xfrm>
        </p:spPr>
        <p:txBody>
          <a:bodyPr>
            <a:normAutofit/>
          </a:bodyPr>
          <a:lstStyle/>
          <a:p>
            <a:pPr algn="l"/>
            <a:r>
              <a:rPr lang="en-US" sz="3600" b="1" dirty="0"/>
              <a:t>33 </a:t>
            </a:r>
            <a:r>
              <a:rPr lang="en-US" sz="3600" b="1" dirty="0" err="1"/>
              <a:t>տեսակ</a:t>
            </a:r>
            <a:endParaRPr lang="en-US" sz="3600" dirty="0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D1CD565B-6ECC-4F9F-9651-D9B02A7EB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9" r="15734" b="-2"/>
          <a:stretch>
            <a:fillRect/>
          </a:stretch>
        </p:blipFill>
        <p:spPr bwMode="auto"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43" name="Rectangle 1042">
            <a:extLst>
              <a:ext uri="{FF2B5EF4-FFF2-40B4-BE49-F238E27FC236}">
                <a16:creationId xmlns:a16="http://schemas.microsoft.com/office/drawing/2014/main" id="{E52DEE4C-2D60-4B27-8ABB-1D595DF08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098" y="4461119"/>
            <a:ext cx="501907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Овал 10"/>
          <p:cNvSpPr/>
          <p:nvPr/>
        </p:nvSpPr>
        <p:spPr>
          <a:xfrm>
            <a:off x="6500327" y="2740093"/>
            <a:ext cx="2160240" cy="58946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US" dirty="0" err="1">
                <a:solidFill>
                  <a:schemeClr val="bg1"/>
                </a:solidFill>
              </a:rPr>
              <a:t>Nymphaea</a:t>
            </a:r>
            <a:r>
              <a:rPr lang="en-US" dirty="0">
                <a:solidFill>
                  <a:schemeClr val="bg1"/>
                </a:solidFill>
              </a:rPr>
              <a:t> alba 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2" name="Овал 11"/>
          <p:cNvSpPr/>
          <p:nvPr/>
        </p:nvSpPr>
        <p:spPr>
          <a:xfrm>
            <a:off x="9310131" y="3550902"/>
            <a:ext cx="1656184" cy="536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US" b="1" dirty="0">
                <a:solidFill>
                  <a:schemeClr val="bg1"/>
                </a:solidFill>
              </a:rPr>
              <a:t>Najas marina </a:t>
            </a:r>
          </a:p>
        </p:txBody>
      </p:sp>
      <p:sp>
        <p:nvSpPr>
          <p:cNvPr id="14" name="Овал 13"/>
          <p:cNvSpPr/>
          <p:nvPr/>
        </p:nvSpPr>
        <p:spPr>
          <a:xfrm>
            <a:off x="9564195" y="2740093"/>
            <a:ext cx="2376264" cy="6614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US" b="1" dirty="0" err="1">
                <a:solidFill>
                  <a:schemeClr val="bg1"/>
                </a:solidFill>
              </a:rPr>
              <a:t>Myriophyllum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spicatum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16" name="Овал 15"/>
          <p:cNvSpPr/>
          <p:nvPr/>
        </p:nvSpPr>
        <p:spPr>
          <a:xfrm>
            <a:off x="5976223" y="6069645"/>
            <a:ext cx="2281567" cy="7309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US" b="1" dirty="0">
                <a:solidFill>
                  <a:schemeClr val="bg1"/>
                </a:solidFill>
              </a:rPr>
              <a:t>Ranunculus </a:t>
            </a:r>
            <a:r>
              <a:rPr lang="en-US" b="1" dirty="0" err="1">
                <a:solidFill>
                  <a:schemeClr val="bg1"/>
                </a:solidFill>
              </a:rPr>
              <a:t>kauffmannii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endParaRPr lang="en-US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17534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8" name="Rectangle 2057">
            <a:extLst>
              <a:ext uri="{FF2B5EF4-FFF2-40B4-BE49-F238E27FC236}">
                <a16:creationId xmlns:a16="http://schemas.microsoft.com/office/drawing/2014/main" id="{602E5CEE-91F4-469A-8DB0-B083D4E6D3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47" r="14190" b="1"/>
          <a:stretch>
            <a:fillRect/>
          </a:stretch>
        </p:blipFill>
        <p:spPr bwMode="auto">
          <a:xfrm>
            <a:off x="5115314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99" r="-3" b="19326"/>
          <a:stretch>
            <a:fillRect/>
          </a:stretch>
        </p:blipFill>
        <p:spPr bwMode="auto">
          <a:xfrm>
            <a:off x="8530121" y="3456433"/>
            <a:ext cx="3661880" cy="3401568"/>
          </a:xfrm>
          <a:custGeom>
            <a:avLst/>
            <a:gdLst/>
            <a:ahLst/>
            <a:cxnLst/>
            <a:rect l="l" t="t" r="r" b="b"/>
            <a:pathLst>
              <a:path w="3661880" h="3401568">
                <a:moveTo>
                  <a:pt x="774544" y="0"/>
                </a:moveTo>
                <a:lnTo>
                  <a:pt x="3661880" y="0"/>
                </a:lnTo>
                <a:lnTo>
                  <a:pt x="3661880" y="3401568"/>
                </a:lnTo>
                <a:lnTo>
                  <a:pt x="0" y="3401568"/>
                </a:lnTo>
                <a:lnTo>
                  <a:pt x="104462" y="3186501"/>
                </a:lnTo>
                <a:cubicBezTo>
                  <a:pt x="492537" y="2345513"/>
                  <a:pt x="732594" y="1346092"/>
                  <a:pt x="769909" y="26835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32" r="9653" b="1"/>
          <a:stretch>
            <a:fillRect/>
          </a:stretch>
        </p:blipFill>
        <p:spPr bwMode="auto">
          <a:xfrm>
            <a:off x="5168353" y="3456432"/>
            <a:ext cx="4064598" cy="3401568"/>
          </a:xfrm>
          <a:custGeom>
            <a:avLst/>
            <a:gdLst/>
            <a:ahLst/>
            <a:cxnLst/>
            <a:rect l="l" t="t" r="r" b="b"/>
            <a:pathLst>
              <a:path w="4064598" h="3401568">
                <a:moveTo>
                  <a:pt x="749132" y="0"/>
                </a:moveTo>
                <a:lnTo>
                  <a:pt x="4064598" y="0"/>
                </a:lnTo>
                <a:lnTo>
                  <a:pt x="4059963" y="268360"/>
                </a:lnTo>
                <a:cubicBezTo>
                  <a:pt x="4022649" y="1346093"/>
                  <a:pt x="3782591" y="2345514"/>
                  <a:pt x="3394516" y="3186502"/>
                </a:cubicBezTo>
                <a:lnTo>
                  <a:pt x="3290055" y="3401568"/>
                </a:lnTo>
                <a:lnTo>
                  <a:pt x="0" y="3401568"/>
                </a:lnTo>
                <a:lnTo>
                  <a:pt x="79008" y="3238906"/>
                </a:lnTo>
                <a:cubicBezTo>
                  <a:pt x="502362" y="2321466"/>
                  <a:pt x="749563" y="1215476"/>
                  <a:pt x="749563" y="2495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 useBgFill="1">
        <p:nvSpPr>
          <p:cNvPr id="2060" name="Freeform: Shape 2059">
            <a:extLst>
              <a:ext uri="{FF2B5EF4-FFF2-40B4-BE49-F238E27FC236}">
                <a16:creationId xmlns:a16="http://schemas.microsoft.com/office/drawing/2014/main" id="{E2AC6510-3E38-4777-B5FF-489AB2AFC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7943" cy="6858000"/>
          </a:xfrm>
          <a:custGeom>
            <a:avLst/>
            <a:gdLst>
              <a:gd name="connsiteX0" fmla="*/ 0 w 5927943"/>
              <a:gd name="connsiteY0" fmla="*/ 0 h 6858000"/>
              <a:gd name="connsiteX1" fmla="*/ 5129522 w 5927943"/>
              <a:gd name="connsiteY1" fmla="*/ 0 h 6858000"/>
              <a:gd name="connsiteX2" fmla="*/ 5289639 w 5927943"/>
              <a:gd name="connsiteY2" fmla="*/ 323150 h 6858000"/>
              <a:gd name="connsiteX3" fmla="*/ 5927943 w 5927943"/>
              <a:gd name="connsiteY3" fmla="*/ 3476847 h 6858000"/>
              <a:gd name="connsiteX4" fmla="*/ 5289639 w 5927943"/>
              <a:gd name="connsiteY4" fmla="*/ 6630545 h 6858000"/>
              <a:gd name="connsiteX5" fmla="*/ 5176937 w 5927943"/>
              <a:gd name="connsiteY5" fmla="*/ 6858000 h 6858000"/>
              <a:gd name="connsiteX6" fmla="*/ 0 w 592794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7943" h="6858000">
                <a:moveTo>
                  <a:pt x="0" y="0"/>
                </a:moveTo>
                <a:lnTo>
                  <a:pt x="5129522" y="0"/>
                </a:lnTo>
                <a:lnTo>
                  <a:pt x="5289639" y="323150"/>
                </a:lnTo>
                <a:cubicBezTo>
                  <a:pt x="5692631" y="1223391"/>
                  <a:pt x="5927943" y="2308646"/>
                  <a:pt x="5927943" y="3476847"/>
                </a:cubicBezTo>
                <a:cubicBezTo>
                  <a:pt x="5927943" y="4645048"/>
                  <a:pt x="5692631" y="5730304"/>
                  <a:pt x="5289639" y="6630545"/>
                </a:cubicBezTo>
                <a:lnTo>
                  <a:pt x="517693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062" name="Freeform: Shape 2061">
            <a:extLst>
              <a:ext uri="{FF2B5EF4-FFF2-40B4-BE49-F238E27FC236}">
                <a16:creationId xmlns:a16="http://schemas.microsoft.com/office/drawing/2014/main" id="{01E4E464-521F-49A9-8D9D-6F6979C45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17310" cy="6858000"/>
          </a:xfrm>
          <a:custGeom>
            <a:avLst/>
            <a:gdLst>
              <a:gd name="connsiteX0" fmla="*/ 0 w 5917310"/>
              <a:gd name="connsiteY0" fmla="*/ 0 h 6858000"/>
              <a:gd name="connsiteX1" fmla="*/ 5118889 w 5917310"/>
              <a:gd name="connsiteY1" fmla="*/ 0 h 6858000"/>
              <a:gd name="connsiteX2" fmla="*/ 5279006 w 5917310"/>
              <a:gd name="connsiteY2" fmla="*/ 323150 h 6858000"/>
              <a:gd name="connsiteX3" fmla="*/ 5917310 w 5917310"/>
              <a:gd name="connsiteY3" fmla="*/ 3476847 h 6858000"/>
              <a:gd name="connsiteX4" fmla="*/ 5279006 w 5917310"/>
              <a:gd name="connsiteY4" fmla="*/ 6630545 h 6858000"/>
              <a:gd name="connsiteX5" fmla="*/ 5166304 w 5917310"/>
              <a:gd name="connsiteY5" fmla="*/ 6858000 h 6858000"/>
              <a:gd name="connsiteX6" fmla="*/ 0 w 591731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17310" h="6858000">
                <a:moveTo>
                  <a:pt x="0" y="0"/>
                </a:moveTo>
                <a:lnTo>
                  <a:pt x="5118889" y="0"/>
                </a:lnTo>
                <a:lnTo>
                  <a:pt x="5279006" y="323150"/>
                </a:lnTo>
                <a:cubicBezTo>
                  <a:pt x="5681998" y="1223391"/>
                  <a:pt x="5917310" y="2308646"/>
                  <a:pt x="5917310" y="3476847"/>
                </a:cubicBezTo>
                <a:cubicBezTo>
                  <a:pt x="5917310" y="4645048"/>
                  <a:pt x="5681998" y="5730304"/>
                  <a:pt x="5279006" y="6630545"/>
                </a:cubicBezTo>
                <a:lnTo>
                  <a:pt x="516630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438912" y="1479022"/>
            <a:ext cx="5020056" cy="2770632"/>
          </a:xfrm>
        </p:spPr>
        <p:txBody>
          <a:bodyPr>
            <a:normAutofit/>
          </a:bodyPr>
          <a:lstStyle/>
          <a:p>
            <a:pPr algn="l"/>
            <a:r>
              <a:rPr lang="hy-AM" sz="5400" dirty="0"/>
              <a:t>Հելոֆիտներ</a:t>
            </a:r>
            <a:br>
              <a:rPr lang="hy-AM" sz="5400" b="1" dirty="0"/>
            </a:br>
            <a:endParaRPr lang="ru-RU" sz="5400" b="1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F5811BAD-F200-2927-C39D-DD069CDF62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912" y="4690872"/>
            <a:ext cx="4919472" cy="1335024"/>
          </a:xfrm>
        </p:spPr>
        <p:txBody>
          <a:bodyPr>
            <a:normAutofit/>
          </a:bodyPr>
          <a:lstStyle/>
          <a:p>
            <a:pPr algn="l"/>
            <a:r>
              <a:rPr lang="hy-AM" sz="3600" b="1" dirty="0"/>
              <a:t>17 տեսակ</a:t>
            </a:r>
            <a:endParaRPr lang="en-US" sz="3600" dirty="0"/>
          </a:p>
        </p:txBody>
      </p:sp>
      <p:sp>
        <p:nvSpPr>
          <p:cNvPr id="2064" name="Rectangle 2063">
            <a:extLst>
              <a:ext uri="{FF2B5EF4-FFF2-40B4-BE49-F238E27FC236}">
                <a16:creationId xmlns:a16="http://schemas.microsoft.com/office/drawing/2014/main" id="{D1CD565B-6ECC-4F9F-9651-D9B02A7EB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46" r="1" b="1"/>
          <a:stretch>
            <a:fillRect/>
          </a:stretch>
        </p:blipFill>
        <p:spPr bwMode="auto"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66" name="Rectangle 2065">
            <a:extLst>
              <a:ext uri="{FF2B5EF4-FFF2-40B4-BE49-F238E27FC236}">
                <a16:creationId xmlns:a16="http://schemas.microsoft.com/office/drawing/2014/main" id="{E52DEE4C-2D60-4B27-8ABB-1D595DF08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098" y="4461119"/>
            <a:ext cx="501907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Овал 6"/>
          <p:cNvSpPr/>
          <p:nvPr/>
        </p:nvSpPr>
        <p:spPr>
          <a:xfrm>
            <a:off x="9515737" y="2723265"/>
            <a:ext cx="2592288" cy="5896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fr-FR" b="1" dirty="0">
                <a:solidFill>
                  <a:schemeClr val="bg1"/>
                </a:solidFill>
              </a:rPr>
              <a:t>Phragmites australis </a:t>
            </a:r>
            <a:endParaRPr lang="fr-FR" b="1">
              <a:solidFill>
                <a:schemeClr val="bg1"/>
              </a:solidFill>
            </a:endParaRPr>
          </a:p>
        </p:txBody>
      </p:sp>
      <p:sp>
        <p:nvSpPr>
          <p:cNvPr id="8" name="Овал 7"/>
          <p:cNvSpPr/>
          <p:nvPr/>
        </p:nvSpPr>
        <p:spPr>
          <a:xfrm>
            <a:off x="5927943" y="6188926"/>
            <a:ext cx="2290506" cy="6690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US" b="1" dirty="0" err="1">
                <a:solidFill>
                  <a:schemeClr val="bg1"/>
                </a:solidFill>
              </a:rPr>
              <a:t>Typha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angustifolia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9" name="Овал 8"/>
          <p:cNvSpPr/>
          <p:nvPr/>
        </p:nvSpPr>
        <p:spPr>
          <a:xfrm>
            <a:off x="6217352" y="2584579"/>
            <a:ext cx="2842619" cy="78230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US" b="1" dirty="0" err="1">
                <a:solidFill>
                  <a:schemeClr val="bg1"/>
                </a:solidFill>
              </a:rPr>
              <a:t>Schoenoplectus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tabernaemontani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2" name="Овал 11"/>
          <p:cNvSpPr/>
          <p:nvPr/>
        </p:nvSpPr>
        <p:spPr>
          <a:xfrm>
            <a:off x="9289711" y="6169427"/>
            <a:ext cx="2448272" cy="65300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US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Sparganium</a:t>
            </a: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erectum</a:t>
            </a: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52552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3" name="Rectangle 3082">
            <a:extLst>
              <a:ext uri="{FF2B5EF4-FFF2-40B4-BE49-F238E27FC236}">
                <a16:creationId xmlns:a16="http://schemas.microsoft.com/office/drawing/2014/main" id="{D48D9584-D2FD-48CE-9E17-4E250B743B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8" name="Picture 6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" r="-2" b="922"/>
          <a:stretch>
            <a:fillRect/>
          </a:stretch>
        </p:blipFill>
        <p:spPr bwMode="auto">
          <a:xfrm>
            <a:off x="357721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96" b="28247"/>
          <a:stretch>
            <a:fillRect/>
          </a:stretch>
        </p:blipFill>
        <p:spPr bwMode="auto">
          <a:xfrm>
            <a:off x="7822523" y="3456433"/>
            <a:ext cx="4369477" cy="3401568"/>
          </a:xfrm>
          <a:custGeom>
            <a:avLst/>
            <a:gdLst/>
            <a:ahLst/>
            <a:cxnLst/>
            <a:rect l="l" t="t" r="r" b="b"/>
            <a:pathLst>
              <a:path w="4369477" h="3401568">
                <a:moveTo>
                  <a:pt x="781270" y="0"/>
                </a:moveTo>
                <a:lnTo>
                  <a:pt x="4369477" y="0"/>
                </a:lnTo>
                <a:lnTo>
                  <a:pt x="4369477" y="3401568"/>
                </a:lnTo>
                <a:lnTo>
                  <a:pt x="0" y="3401568"/>
                </a:lnTo>
                <a:lnTo>
                  <a:pt x="1963" y="3397912"/>
                </a:lnTo>
                <a:cubicBezTo>
                  <a:pt x="454182" y="2512619"/>
                  <a:pt x="736170" y="1430108"/>
                  <a:pt x="776876" y="25439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910" b="-2"/>
          <a:stretch>
            <a:fillRect/>
          </a:stretch>
        </p:blipFill>
        <p:spPr bwMode="auto">
          <a:xfrm>
            <a:off x="3630260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 useBgFill="1">
        <p:nvSpPr>
          <p:cNvPr id="3085" name="Freeform: Shape 3084">
            <a:extLst>
              <a:ext uri="{FF2B5EF4-FFF2-40B4-BE49-F238E27FC236}">
                <a16:creationId xmlns:a16="http://schemas.microsoft.com/office/drawing/2014/main" id="{CA17DEF4-6C5D-41C6-8D93-5C7CFD7ADA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97136" cy="6858000"/>
          </a:xfrm>
          <a:custGeom>
            <a:avLst/>
            <a:gdLst>
              <a:gd name="connsiteX0" fmla="*/ 0 w 4397136"/>
              <a:gd name="connsiteY0" fmla="*/ 0 h 6858000"/>
              <a:gd name="connsiteX1" fmla="*/ 3599069 w 4397136"/>
              <a:gd name="connsiteY1" fmla="*/ 0 h 6858000"/>
              <a:gd name="connsiteX2" fmla="*/ 3634072 w 4397136"/>
              <a:gd name="connsiteY2" fmla="*/ 58977 h 6858000"/>
              <a:gd name="connsiteX3" fmla="*/ 4397136 w 4397136"/>
              <a:gd name="connsiteY3" fmla="*/ 3474189 h 6858000"/>
              <a:gd name="connsiteX4" fmla="*/ 3802221 w 4397136"/>
              <a:gd name="connsiteY4" fmla="*/ 6546415 h 6858000"/>
              <a:gd name="connsiteX5" fmla="*/ 3649466 w 4397136"/>
              <a:gd name="connsiteY5" fmla="*/ 6858000 h 6858000"/>
              <a:gd name="connsiteX6" fmla="*/ 0 w 439713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7136" h="6858000">
                <a:moveTo>
                  <a:pt x="0" y="0"/>
                </a:moveTo>
                <a:lnTo>
                  <a:pt x="3599069" y="0"/>
                </a:lnTo>
                <a:lnTo>
                  <a:pt x="3634072" y="58977"/>
                </a:lnTo>
                <a:cubicBezTo>
                  <a:pt x="4105532" y="933006"/>
                  <a:pt x="4397136" y="2140466"/>
                  <a:pt x="4397136" y="3474189"/>
                </a:cubicBezTo>
                <a:cubicBezTo>
                  <a:pt x="4397136" y="4641197"/>
                  <a:pt x="4173877" y="5711534"/>
                  <a:pt x="3802221" y="6546415"/>
                </a:cubicBezTo>
                <a:lnTo>
                  <a:pt x="3649466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087" name="Freeform: Shape 3086">
            <a:extLst>
              <a:ext uri="{FF2B5EF4-FFF2-40B4-BE49-F238E27FC236}">
                <a16:creationId xmlns:a16="http://schemas.microsoft.com/office/drawing/2014/main" id="{22BBC5A3-5C8C-4FB9-AEFF-8778D2C98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86504" cy="6858000"/>
          </a:xfrm>
          <a:custGeom>
            <a:avLst/>
            <a:gdLst>
              <a:gd name="connsiteX0" fmla="*/ 0 w 4386504"/>
              <a:gd name="connsiteY0" fmla="*/ 0 h 6858000"/>
              <a:gd name="connsiteX1" fmla="*/ 3588437 w 4386504"/>
              <a:gd name="connsiteY1" fmla="*/ 0 h 6858000"/>
              <a:gd name="connsiteX2" fmla="*/ 3623440 w 4386504"/>
              <a:gd name="connsiteY2" fmla="*/ 58977 h 6858000"/>
              <a:gd name="connsiteX3" fmla="*/ 4386504 w 4386504"/>
              <a:gd name="connsiteY3" fmla="*/ 3474189 h 6858000"/>
              <a:gd name="connsiteX4" fmla="*/ 3791589 w 4386504"/>
              <a:gd name="connsiteY4" fmla="*/ 6546415 h 6858000"/>
              <a:gd name="connsiteX5" fmla="*/ 3638834 w 4386504"/>
              <a:gd name="connsiteY5" fmla="*/ 6858000 h 6858000"/>
              <a:gd name="connsiteX6" fmla="*/ 0 w 438650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6504" h="6858000">
                <a:moveTo>
                  <a:pt x="0" y="0"/>
                </a:moveTo>
                <a:lnTo>
                  <a:pt x="3588437" y="0"/>
                </a:lnTo>
                <a:lnTo>
                  <a:pt x="3623440" y="58977"/>
                </a:lnTo>
                <a:cubicBezTo>
                  <a:pt x="4094900" y="933006"/>
                  <a:pt x="4386504" y="2140466"/>
                  <a:pt x="4386504" y="3474189"/>
                </a:cubicBezTo>
                <a:cubicBezTo>
                  <a:pt x="4386504" y="4641197"/>
                  <a:pt x="4163245" y="5711534"/>
                  <a:pt x="3791589" y="6546415"/>
                </a:cubicBezTo>
                <a:lnTo>
                  <a:pt x="363883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200721" y="1508760"/>
            <a:ext cx="4103649" cy="2898648"/>
          </a:xfrm>
        </p:spPr>
        <p:txBody>
          <a:bodyPr>
            <a:normAutofit/>
          </a:bodyPr>
          <a:lstStyle/>
          <a:p>
            <a:pPr algn="l"/>
            <a:r>
              <a:rPr lang="hy-AM" sz="3200" b="1" dirty="0"/>
              <a:t>Հիգրոհելոֆիտներ</a:t>
            </a:r>
            <a:br>
              <a:rPr lang="ru-RU" sz="3200" b="1" dirty="0"/>
            </a:br>
            <a:br>
              <a:rPr lang="ru-RU" sz="3200" b="1" dirty="0"/>
            </a:br>
            <a:endParaRPr lang="ru-RU" sz="3200" b="1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EC542D5-E37C-9E67-C1EC-544E9B878D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912" y="4773168"/>
            <a:ext cx="3429000" cy="1335024"/>
          </a:xfrm>
        </p:spPr>
        <p:txBody>
          <a:bodyPr>
            <a:normAutofit/>
          </a:bodyPr>
          <a:lstStyle/>
          <a:p>
            <a:pPr algn="l"/>
            <a:r>
              <a:rPr lang="ru-RU" sz="3200" b="1" dirty="0"/>
              <a:t>21 տեսակ</a:t>
            </a:r>
            <a:endParaRPr lang="en-US" sz="2800" b="1" dirty="0"/>
          </a:p>
        </p:txBody>
      </p:sp>
      <p:sp>
        <p:nvSpPr>
          <p:cNvPr id="3089" name="Rectangle 3088">
            <a:extLst>
              <a:ext uri="{FF2B5EF4-FFF2-40B4-BE49-F238E27FC236}">
                <a16:creationId xmlns:a16="http://schemas.microsoft.com/office/drawing/2014/main" id="{3BB917E8-D696-4787-96D6-521A9C42F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76" name="Picture 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084" r="-1" b="21270"/>
          <a:stretch>
            <a:fillRect/>
          </a:stretch>
        </p:blipFill>
        <p:spPr bwMode="auto">
          <a:xfrm>
            <a:off x="7845207" y="10"/>
            <a:ext cx="4346795" cy="3401558"/>
          </a:xfrm>
          <a:custGeom>
            <a:avLst/>
            <a:gdLst/>
            <a:ahLst/>
            <a:cxnLst/>
            <a:rect l="l" t="t" r="r" b="b"/>
            <a:pathLst>
              <a:path w="4346795" h="3401568">
                <a:moveTo>
                  <a:pt x="0" y="0"/>
                </a:moveTo>
                <a:lnTo>
                  <a:pt x="4346795" y="0"/>
                </a:lnTo>
                <a:lnTo>
                  <a:pt x="4346795" y="3401568"/>
                </a:lnTo>
                <a:lnTo>
                  <a:pt x="762748" y="3401568"/>
                </a:lnTo>
                <a:lnTo>
                  <a:pt x="751436" y="2963954"/>
                </a:lnTo>
                <a:cubicBezTo>
                  <a:pt x="698408" y="1942163"/>
                  <a:pt x="463174" y="995044"/>
                  <a:pt x="93264" y="19228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91" name="Rectangle 3090">
            <a:extLst>
              <a:ext uri="{FF2B5EF4-FFF2-40B4-BE49-F238E27FC236}">
                <a16:creationId xmlns:a16="http://schemas.microsoft.com/office/drawing/2014/main" id="{39F4C545-E278-42ED-9B78-2EBA46444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4544568"/>
            <a:ext cx="341496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Овал 7"/>
          <p:cNvSpPr/>
          <p:nvPr/>
        </p:nvSpPr>
        <p:spPr>
          <a:xfrm>
            <a:off x="9170155" y="6069638"/>
            <a:ext cx="2520280" cy="6846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US" b="1" dirty="0" err="1">
                <a:solidFill>
                  <a:schemeClr val="bg1"/>
                </a:solidFill>
              </a:rPr>
              <a:t>Epilobium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hirsutum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Овал 8"/>
          <p:cNvSpPr/>
          <p:nvPr/>
        </p:nvSpPr>
        <p:spPr>
          <a:xfrm>
            <a:off x="5077055" y="6108192"/>
            <a:ext cx="2088232" cy="6460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US" b="1" dirty="0" err="1">
                <a:solidFill>
                  <a:schemeClr val="bg1"/>
                </a:solidFill>
              </a:rPr>
              <a:t>Caltha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palustris</a:t>
            </a:r>
            <a:r>
              <a:rPr lang="en-US" b="1" dirty="0">
                <a:solidFill>
                  <a:schemeClr val="bg1"/>
                </a:solidFill>
              </a:rPr>
              <a:t> 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10" name="Овал 9"/>
          <p:cNvSpPr/>
          <p:nvPr/>
        </p:nvSpPr>
        <p:spPr>
          <a:xfrm>
            <a:off x="9372364" y="2520637"/>
            <a:ext cx="1800200" cy="6238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US" b="1" dirty="0" err="1">
                <a:solidFill>
                  <a:schemeClr val="bg1"/>
                </a:solidFill>
              </a:rPr>
              <a:t>Carex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riparia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11" name="Овал 10"/>
          <p:cNvSpPr/>
          <p:nvPr/>
        </p:nvSpPr>
        <p:spPr>
          <a:xfrm>
            <a:off x="5212977" y="2585350"/>
            <a:ext cx="2629602" cy="74546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US" b="1" dirty="0" err="1">
                <a:solidFill>
                  <a:schemeClr val="bg1"/>
                </a:solidFill>
              </a:rPr>
              <a:t>Bolboschoenus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maritimus</a:t>
            </a:r>
            <a:endParaRPr lang="ru-RU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66141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7" name="Rectangle 4106">
            <a:extLst>
              <a:ext uri="{FF2B5EF4-FFF2-40B4-BE49-F238E27FC236}">
                <a16:creationId xmlns:a16="http://schemas.microsoft.com/office/drawing/2014/main" id="{D48D9584-D2FD-48CE-9E17-4E250B743B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90" b="1"/>
          <a:stretch>
            <a:fillRect/>
          </a:stretch>
        </p:blipFill>
        <p:spPr bwMode="auto">
          <a:xfrm>
            <a:off x="357721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000" r="1" b="7614"/>
          <a:stretch>
            <a:fillRect/>
          </a:stretch>
        </p:blipFill>
        <p:spPr bwMode="auto">
          <a:xfrm>
            <a:off x="7822523" y="3456433"/>
            <a:ext cx="4369477" cy="3401568"/>
          </a:xfrm>
          <a:custGeom>
            <a:avLst/>
            <a:gdLst/>
            <a:ahLst/>
            <a:cxnLst/>
            <a:rect l="l" t="t" r="r" b="b"/>
            <a:pathLst>
              <a:path w="4369477" h="3401568">
                <a:moveTo>
                  <a:pt x="781270" y="0"/>
                </a:moveTo>
                <a:lnTo>
                  <a:pt x="4369477" y="0"/>
                </a:lnTo>
                <a:lnTo>
                  <a:pt x="4369477" y="3401568"/>
                </a:lnTo>
                <a:lnTo>
                  <a:pt x="0" y="3401568"/>
                </a:lnTo>
                <a:lnTo>
                  <a:pt x="1963" y="3397912"/>
                </a:lnTo>
                <a:cubicBezTo>
                  <a:pt x="454182" y="2512619"/>
                  <a:pt x="736170" y="1430108"/>
                  <a:pt x="776876" y="25439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11" r="-2" b="4988"/>
          <a:stretch>
            <a:fillRect/>
          </a:stretch>
        </p:blipFill>
        <p:spPr bwMode="auto">
          <a:xfrm>
            <a:off x="3630260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 useBgFill="1">
        <p:nvSpPr>
          <p:cNvPr id="4109" name="Freeform: Shape 4108">
            <a:extLst>
              <a:ext uri="{FF2B5EF4-FFF2-40B4-BE49-F238E27FC236}">
                <a16:creationId xmlns:a16="http://schemas.microsoft.com/office/drawing/2014/main" id="{CA17DEF4-6C5D-41C6-8D93-5C7CFD7ADA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97136" cy="6858000"/>
          </a:xfrm>
          <a:custGeom>
            <a:avLst/>
            <a:gdLst>
              <a:gd name="connsiteX0" fmla="*/ 0 w 4397136"/>
              <a:gd name="connsiteY0" fmla="*/ 0 h 6858000"/>
              <a:gd name="connsiteX1" fmla="*/ 3599069 w 4397136"/>
              <a:gd name="connsiteY1" fmla="*/ 0 h 6858000"/>
              <a:gd name="connsiteX2" fmla="*/ 3634072 w 4397136"/>
              <a:gd name="connsiteY2" fmla="*/ 58977 h 6858000"/>
              <a:gd name="connsiteX3" fmla="*/ 4397136 w 4397136"/>
              <a:gd name="connsiteY3" fmla="*/ 3474189 h 6858000"/>
              <a:gd name="connsiteX4" fmla="*/ 3802221 w 4397136"/>
              <a:gd name="connsiteY4" fmla="*/ 6546415 h 6858000"/>
              <a:gd name="connsiteX5" fmla="*/ 3649466 w 4397136"/>
              <a:gd name="connsiteY5" fmla="*/ 6858000 h 6858000"/>
              <a:gd name="connsiteX6" fmla="*/ 0 w 439713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7136" h="6858000">
                <a:moveTo>
                  <a:pt x="0" y="0"/>
                </a:moveTo>
                <a:lnTo>
                  <a:pt x="3599069" y="0"/>
                </a:lnTo>
                <a:lnTo>
                  <a:pt x="3634072" y="58977"/>
                </a:lnTo>
                <a:cubicBezTo>
                  <a:pt x="4105532" y="933006"/>
                  <a:pt x="4397136" y="2140466"/>
                  <a:pt x="4397136" y="3474189"/>
                </a:cubicBezTo>
                <a:cubicBezTo>
                  <a:pt x="4397136" y="4641197"/>
                  <a:pt x="4173877" y="5711534"/>
                  <a:pt x="3802221" y="6546415"/>
                </a:cubicBezTo>
                <a:lnTo>
                  <a:pt x="3649466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111" name="Freeform: Shape 4110">
            <a:extLst>
              <a:ext uri="{FF2B5EF4-FFF2-40B4-BE49-F238E27FC236}">
                <a16:creationId xmlns:a16="http://schemas.microsoft.com/office/drawing/2014/main" id="{22BBC5A3-5C8C-4FB9-AEFF-8778D2C98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86504" cy="6858000"/>
          </a:xfrm>
          <a:custGeom>
            <a:avLst/>
            <a:gdLst>
              <a:gd name="connsiteX0" fmla="*/ 0 w 4386504"/>
              <a:gd name="connsiteY0" fmla="*/ 0 h 6858000"/>
              <a:gd name="connsiteX1" fmla="*/ 3588437 w 4386504"/>
              <a:gd name="connsiteY1" fmla="*/ 0 h 6858000"/>
              <a:gd name="connsiteX2" fmla="*/ 3623440 w 4386504"/>
              <a:gd name="connsiteY2" fmla="*/ 58977 h 6858000"/>
              <a:gd name="connsiteX3" fmla="*/ 4386504 w 4386504"/>
              <a:gd name="connsiteY3" fmla="*/ 3474189 h 6858000"/>
              <a:gd name="connsiteX4" fmla="*/ 3791589 w 4386504"/>
              <a:gd name="connsiteY4" fmla="*/ 6546415 h 6858000"/>
              <a:gd name="connsiteX5" fmla="*/ 3638834 w 4386504"/>
              <a:gd name="connsiteY5" fmla="*/ 6858000 h 6858000"/>
              <a:gd name="connsiteX6" fmla="*/ 0 w 438650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6504" h="6858000">
                <a:moveTo>
                  <a:pt x="0" y="0"/>
                </a:moveTo>
                <a:lnTo>
                  <a:pt x="3588437" y="0"/>
                </a:lnTo>
                <a:lnTo>
                  <a:pt x="3623440" y="58977"/>
                </a:lnTo>
                <a:cubicBezTo>
                  <a:pt x="4094900" y="933006"/>
                  <a:pt x="4386504" y="2140466"/>
                  <a:pt x="4386504" y="3474189"/>
                </a:cubicBezTo>
                <a:cubicBezTo>
                  <a:pt x="4386504" y="4641197"/>
                  <a:pt x="4163245" y="5711534"/>
                  <a:pt x="3791589" y="6546415"/>
                </a:cubicBezTo>
                <a:lnTo>
                  <a:pt x="363883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38545" y="1508760"/>
            <a:ext cx="3934691" cy="2898648"/>
          </a:xfrm>
        </p:spPr>
        <p:txBody>
          <a:bodyPr>
            <a:normAutofit/>
          </a:bodyPr>
          <a:lstStyle/>
          <a:p>
            <a:pPr algn="l"/>
            <a:r>
              <a:rPr lang="ru-RU" sz="4000" b="1" dirty="0"/>
              <a:t>Հիգրոֆիտներ</a:t>
            </a:r>
            <a:br>
              <a:rPr lang="ru-RU" sz="4000" b="1" dirty="0"/>
            </a:br>
            <a:endParaRPr lang="ru-RU" sz="4000" b="1" dirty="0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3BB917E8-D696-4787-96D6-521A9C42F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102" name="Picture 6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00" r="-3" b="22799"/>
          <a:stretch>
            <a:fillRect/>
          </a:stretch>
        </p:blipFill>
        <p:spPr bwMode="auto">
          <a:xfrm>
            <a:off x="7845207" y="10"/>
            <a:ext cx="4346795" cy="3401558"/>
          </a:xfrm>
          <a:custGeom>
            <a:avLst/>
            <a:gdLst/>
            <a:ahLst/>
            <a:cxnLst/>
            <a:rect l="l" t="t" r="r" b="b"/>
            <a:pathLst>
              <a:path w="4346795" h="3401568">
                <a:moveTo>
                  <a:pt x="0" y="0"/>
                </a:moveTo>
                <a:lnTo>
                  <a:pt x="4346795" y="0"/>
                </a:lnTo>
                <a:lnTo>
                  <a:pt x="4346795" y="3401568"/>
                </a:lnTo>
                <a:lnTo>
                  <a:pt x="762748" y="3401568"/>
                </a:lnTo>
                <a:lnTo>
                  <a:pt x="751436" y="2963954"/>
                </a:lnTo>
                <a:cubicBezTo>
                  <a:pt x="698408" y="1942163"/>
                  <a:pt x="463174" y="995044"/>
                  <a:pt x="93264" y="19228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15" name="Rectangle 4114">
            <a:extLst>
              <a:ext uri="{FF2B5EF4-FFF2-40B4-BE49-F238E27FC236}">
                <a16:creationId xmlns:a16="http://schemas.microsoft.com/office/drawing/2014/main" id="{39F4C545-E278-42ED-9B78-2EBA46444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4544568"/>
            <a:ext cx="341496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Овал 6"/>
          <p:cNvSpPr/>
          <p:nvPr/>
        </p:nvSpPr>
        <p:spPr>
          <a:xfrm>
            <a:off x="5324309" y="2682782"/>
            <a:ext cx="2304256" cy="7187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US" b="1" dirty="0" err="1">
                <a:solidFill>
                  <a:schemeClr val="bg1"/>
                </a:solidFill>
              </a:rPr>
              <a:t>Potentilla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reptans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Овал 7"/>
          <p:cNvSpPr/>
          <p:nvPr/>
        </p:nvSpPr>
        <p:spPr>
          <a:xfrm>
            <a:off x="4896741" y="6066939"/>
            <a:ext cx="2340260" cy="76479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US" b="1" dirty="0" err="1">
                <a:solidFill>
                  <a:schemeClr val="bg1"/>
                </a:solidFill>
              </a:rPr>
              <a:t>Myosotis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palustris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Овал 8"/>
          <p:cNvSpPr/>
          <p:nvPr/>
        </p:nvSpPr>
        <p:spPr>
          <a:xfrm>
            <a:off x="9010783" y="6130098"/>
            <a:ext cx="2736304" cy="7016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US" b="1" dirty="0" err="1">
                <a:solidFill>
                  <a:schemeClr val="bg1"/>
                </a:solidFill>
              </a:rPr>
              <a:t>Polygonum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hydropiper</a:t>
            </a:r>
            <a:endParaRPr lang="ru-RU" b="1">
              <a:solidFill>
                <a:schemeClr val="bg1"/>
              </a:solidFill>
            </a:endParaRPr>
          </a:p>
        </p:txBody>
      </p:sp>
      <p:sp>
        <p:nvSpPr>
          <p:cNvPr id="10" name="Овал 9"/>
          <p:cNvSpPr/>
          <p:nvPr/>
        </p:nvSpPr>
        <p:spPr>
          <a:xfrm>
            <a:off x="9448832" y="2706502"/>
            <a:ext cx="2304256" cy="6713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US" b="1" dirty="0" err="1">
                <a:solidFill>
                  <a:schemeClr val="bg1"/>
                </a:solidFill>
              </a:rPr>
              <a:t>Lycopus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europaeus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endParaRPr lang="ru-RU" b="1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135A85E-1533-3ECD-2B32-C8DC4A666AAE}"/>
              </a:ext>
            </a:extLst>
          </p:cNvPr>
          <p:cNvSpPr txBox="1"/>
          <p:nvPr/>
        </p:nvSpPr>
        <p:spPr>
          <a:xfrm>
            <a:off x="438912" y="5078706"/>
            <a:ext cx="313830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3200" b="1" dirty="0"/>
              <a:t>39 տեսակ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8899932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055B2-CF80-735F-65D2-BDC95D686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7811"/>
            <a:ext cx="10515600" cy="1325563"/>
          </a:xfrm>
        </p:spPr>
        <p:txBody>
          <a:bodyPr/>
          <a:lstStyle/>
          <a:p>
            <a:pPr algn="ctr"/>
            <a:r>
              <a:rPr lang="hy-AM" dirty="0"/>
              <a:t>Նկարագրվել է գիտության համար նոր 4 տեսակի թավաթև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5C2948-F6F9-AA89-1248-40F8CD32B761}"/>
              </a:ext>
            </a:extLst>
          </p:cNvPr>
          <p:cNvSpPr txBox="1"/>
          <p:nvPr/>
        </p:nvSpPr>
        <p:spPr>
          <a:xfrm>
            <a:off x="7733070" y="3817441"/>
            <a:ext cx="32888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9F3307-3B07-A94C-AE67-6159F83DC7BB}"/>
              </a:ext>
            </a:extLst>
          </p:cNvPr>
          <p:cNvSpPr txBox="1"/>
          <p:nvPr/>
        </p:nvSpPr>
        <p:spPr>
          <a:xfrm>
            <a:off x="8288593" y="3867973"/>
            <a:ext cx="4058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b="1" i="1" dirty="0">
              <a:solidFill>
                <a:srgbClr val="333333"/>
              </a:solidFill>
              <a:latin typeface="Open Sans" panose="020B0606030504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F440F9-6F6B-9B7D-0353-C936D34DC277}"/>
              </a:ext>
            </a:extLst>
          </p:cNvPr>
          <p:cNvSpPr txBox="1"/>
          <p:nvPr/>
        </p:nvSpPr>
        <p:spPr>
          <a:xfrm>
            <a:off x="7529051" y="1632450"/>
            <a:ext cx="30185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6F54072D-A35B-4240-4F92-2BC536508E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6626197"/>
              </p:ext>
            </p:extLst>
          </p:nvPr>
        </p:nvGraphicFramePr>
        <p:xfrm>
          <a:off x="201260" y="1420249"/>
          <a:ext cx="8087333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7DA2C649-408E-5923-6F83-71B63A7B9FE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17792" y="1344671"/>
            <a:ext cx="3144731" cy="178047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71F4A85-824C-B1BF-08C0-20E5A88DA2A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00695" y="3459965"/>
            <a:ext cx="3310272" cy="106829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A434107-B9B4-4ECC-75B6-007B5F40CB7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17792" y="4726014"/>
            <a:ext cx="3293175" cy="2089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5062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02E03-683C-9F51-3349-F05EA6851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478" y="129152"/>
            <a:ext cx="11474244" cy="829494"/>
          </a:xfrm>
        </p:spPr>
        <p:txBody>
          <a:bodyPr>
            <a:normAutofit fontScale="90000"/>
          </a:bodyPr>
          <a:lstStyle/>
          <a:p>
            <a:pPr algn="ctr"/>
            <a:r>
              <a:rPr lang="hy-AM" sz="3600" dirty="0"/>
              <a:t>Հայաստանի ֆաունայի համար առաջին գրանցումներ</a:t>
            </a:r>
            <a:endParaRPr lang="en-US" sz="3600" dirty="0"/>
          </a:p>
        </p:txBody>
      </p:sp>
      <p:pic>
        <p:nvPicPr>
          <p:cNvPr id="5" name="Picture 4" descr="A map of the area of the land&#10;&#10;AI-generated content may be incorrect.">
            <a:extLst>
              <a:ext uri="{FF2B5EF4-FFF2-40B4-BE49-F238E27FC236}">
                <a16:creationId xmlns:a16="http://schemas.microsoft.com/office/drawing/2014/main" id="{F92FDABC-002A-A0CA-568B-7441C0EBC7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687" y="838367"/>
            <a:ext cx="4164801" cy="589048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81EDD55-4276-3D22-9BF8-2284F4ADD41F}"/>
              </a:ext>
            </a:extLst>
          </p:cNvPr>
          <p:cNvSpPr txBox="1"/>
          <p:nvPr/>
        </p:nvSpPr>
        <p:spPr>
          <a:xfrm>
            <a:off x="5213478" y="6034968"/>
            <a:ext cx="25428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Limnatis</a:t>
            </a:r>
            <a:r>
              <a:rPr lang="en-US" sz="2400" dirty="0"/>
              <a:t>  </a:t>
            </a:r>
            <a:r>
              <a:rPr lang="en-US" sz="2400" dirty="0" err="1"/>
              <a:t>paluda</a:t>
            </a:r>
            <a:endParaRPr lang="en-US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92ABEC5-A161-7CF7-2263-435E56A9EB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8220" y="953429"/>
            <a:ext cx="3713356" cy="4951141"/>
          </a:xfrm>
          <a:prstGeom prst="rect">
            <a:avLst/>
          </a:prstGeom>
        </p:spPr>
      </p:pic>
      <p:pic>
        <p:nvPicPr>
          <p:cNvPr id="11" name="Picture 10" descr="A close-up of a worm&#10;&#10;AI-generated content may be incorrect.">
            <a:extLst>
              <a:ext uri="{FF2B5EF4-FFF2-40B4-BE49-F238E27FC236}">
                <a16:creationId xmlns:a16="http://schemas.microsoft.com/office/drawing/2014/main" id="{A5A58958-E309-915F-61CD-A5B58FAE8A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685461" y="1824117"/>
            <a:ext cx="5051286" cy="3370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1141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5FD45DD-A500-61D6-74AB-866890FCB3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4294" y="1103763"/>
            <a:ext cx="5087706" cy="4971856"/>
          </a:xfrm>
          <a:prstGeom prst="rect">
            <a:avLst/>
          </a:prstGeom>
        </p:spPr>
      </p:pic>
      <p:pic>
        <p:nvPicPr>
          <p:cNvPr id="5" name="Рисунок 8">
            <a:extLst>
              <a:ext uri="{FF2B5EF4-FFF2-40B4-BE49-F238E27FC236}">
                <a16:creationId xmlns:a16="http://schemas.microsoft.com/office/drawing/2014/main" id="{689EF1B7-B804-305F-FD67-A4D6761BD1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1473549"/>
            <a:ext cx="7031427" cy="497185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5C9FEC0-1F81-F2B9-1E04-80AEDC55C3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13" y="21396"/>
            <a:ext cx="11132574" cy="1267260"/>
          </a:xfrm>
        </p:spPr>
        <p:txBody>
          <a:bodyPr>
            <a:normAutofit/>
          </a:bodyPr>
          <a:lstStyle/>
          <a:p>
            <a:pPr algn="ctr"/>
            <a:r>
              <a:rPr lang="hy-AM" sz="3600" dirty="0"/>
              <a:t>Հայաստանում առաջին անգամ ուսումնասիրվել է խեցիավոր ամեոբաների ֆաունան</a:t>
            </a:r>
            <a:endParaRPr lang="en-US" sz="3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135B2A-30C1-36DC-4B77-0C3CD483EF13}"/>
              </a:ext>
            </a:extLst>
          </p:cNvPr>
          <p:cNvSpPr txBox="1"/>
          <p:nvPr/>
        </p:nvSpPr>
        <p:spPr>
          <a:xfrm>
            <a:off x="6538333" y="5967016"/>
            <a:ext cx="565366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hy-AM" sz="2000" dirty="0"/>
              <a:t>Սևանա լճում, Հրազդան գետի համակարգում բացահայտվել է 21 ցեղի 100 տեսակ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0623495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26CDB-F744-5401-5CA5-07077BA67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79095"/>
          </a:xfrm>
        </p:spPr>
        <p:txBody>
          <a:bodyPr>
            <a:normAutofit/>
          </a:bodyPr>
          <a:lstStyle/>
          <a:p>
            <a:pPr algn="ctr"/>
            <a:r>
              <a:rPr lang="hy-AM" dirty="0"/>
              <a:t>Հրապարակումներ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BB0B62E-7B16-6172-7318-FDF9D8F981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48708"/>
            <a:ext cx="5044303" cy="35454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A4F62EC-7101-7D16-7B96-10F5956AE852}"/>
              </a:ext>
            </a:extLst>
          </p:cNvPr>
          <p:cNvSpPr txBox="1"/>
          <p:nvPr/>
        </p:nvSpPr>
        <p:spPr>
          <a:xfrm>
            <a:off x="4184867" y="1348708"/>
            <a:ext cx="859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Q2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CF2662-0EFC-F4EE-FDB2-73105D8494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302" y="1348708"/>
            <a:ext cx="7147697" cy="186492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563C459-5D28-C5C8-C599-E2C489BD1347}"/>
              </a:ext>
            </a:extLst>
          </p:cNvPr>
          <p:cNvSpPr txBox="1"/>
          <p:nvPr/>
        </p:nvSpPr>
        <p:spPr>
          <a:xfrm>
            <a:off x="11352549" y="1933483"/>
            <a:ext cx="8394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Q1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C14DEC-D79D-9FF2-859D-EA393AA308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134" y="3644371"/>
            <a:ext cx="7226865" cy="22385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DA55AB5-DBD4-E035-835E-19D6F4F061A6}"/>
              </a:ext>
            </a:extLst>
          </p:cNvPr>
          <p:cNvSpPr txBox="1"/>
          <p:nvPr/>
        </p:nvSpPr>
        <p:spPr>
          <a:xfrm>
            <a:off x="11352550" y="3936758"/>
            <a:ext cx="8394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Q3</a:t>
            </a:r>
          </a:p>
        </p:txBody>
      </p:sp>
    </p:spTree>
    <p:extLst>
      <p:ext uri="{BB962C8B-B14F-4D97-AF65-F5344CB8AC3E}">
        <p14:creationId xmlns:p14="http://schemas.microsoft.com/office/powerpoint/2010/main" val="10412335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092EC35-7876-88DC-FFCD-35E81662C6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817904"/>
            <a:ext cx="5781368" cy="255210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C569A36-D658-16B5-F993-3D1FE6ABEB1D}"/>
              </a:ext>
            </a:extLst>
          </p:cNvPr>
          <p:cNvSpPr txBox="1"/>
          <p:nvPr/>
        </p:nvSpPr>
        <p:spPr>
          <a:xfrm>
            <a:off x="4791122" y="2373770"/>
            <a:ext cx="7669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Q1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77FBAE-ECBD-675E-2286-4E2C25F47D9E}"/>
              </a:ext>
            </a:extLst>
          </p:cNvPr>
          <p:cNvSpPr txBox="1"/>
          <p:nvPr/>
        </p:nvSpPr>
        <p:spPr>
          <a:xfrm>
            <a:off x="1369142" y="141710"/>
            <a:ext cx="94537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sz="3200" b="1" dirty="0"/>
              <a:t>ՏՊԱԳՐՈՒԹՅԱՆ ՀԱՆՁՆՎԱԾ ՀՈԴՎԱԾՆԵՐ</a:t>
            </a:r>
            <a:endParaRPr lang="en-US" sz="32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FD7BD8-7403-F4BD-F193-C831ACD25229}"/>
              </a:ext>
            </a:extLst>
          </p:cNvPr>
          <p:cNvSpPr txBox="1"/>
          <p:nvPr/>
        </p:nvSpPr>
        <p:spPr>
          <a:xfrm>
            <a:off x="5928851" y="801293"/>
            <a:ext cx="6002593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The challenge of </a:t>
            </a:r>
            <a:r>
              <a:rPr lang="en-US" b="1" dirty="0" err="1"/>
              <a:t>hyperdiverse</a:t>
            </a:r>
            <a:r>
              <a:rPr lang="en-US" b="1" dirty="0"/>
              <a:t> cryptic dark taxa in biodiversity hotspots: DNA</a:t>
            </a:r>
          </a:p>
          <a:p>
            <a:r>
              <a:rPr lang="en-US" b="1" dirty="0"/>
              <a:t>barcoding as a foundational tool for understanding diversity patterns and</a:t>
            </a:r>
            <a:r>
              <a:rPr lang="hy-AM" b="1" dirty="0"/>
              <a:t> </a:t>
            </a:r>
            <a:r>
              <a:rPr lang="en-US" b="1" dirty="0"/>
              <a:t>conservation priorities</a:t>
            </a:r>
          </a:p>
          <a:p>
            <a:endParaRPr lang="hy-AM" dirty="0"/>
          </a:p>
          <a:p>
            <a:r>
              <a:rPr lang="en-US" dirty="0"/>
              <a:t>Denis </a:t>
            </a:r>
            <a:r>
              <a:rPr lang="en-US" dirty="0" err="1"/>
              <a:t>Copilaș-Ciocianu</a:t>
            </a:r>
            <a:r>
              <a:rPr lang="en-US" dirty="0"/>
              <a:t> *, Michal </a:t>
            </a:r>
            <a:r>
              <a:rPr lang="en-US" dirty="0" err="1"/>
              <a:t>Rendoš</a:t>
            </a:r>
            <a:r>
              <a:rPr lang="en-US" dirty="0"/>
              <a:t> , Dmitry </a:t>
            </a:r>
            <a:r>
              <a:rPr lang="en-US" dirty="0" err="1"/>
              <a:t>Palatov</a:t>
            </a:r>
            <a:r>
              <a:rPr lang="en-US" dirty="0"/>
              <a:t>  , Ivan Marin , </a:t>
            </a:r>
            <a:r>
              <a:rPr lang="en-US" dirty="0" err="1"/>
              <a:t>Elžbieta</a:t>
            </a:r>
            <a:r>
              <a:rPr lang="hy-AM" dirty="0"/>
              <a:t> </a:t>
            </a:r>
            <a:r>
              <a:rPr lang="en-US" dirty="0" err="1"/>
              <a:t>Kazanavičiūtė</a:t>
            </a:r>
            <a:r>
              <a:rPr lang="en-US" dirty="0"/>
              <a:t> , Vardan Asatryan, Marine </a:t>
            </a:r>
            <a:r>
              <a:rPr lang="en-US" dirty="0" err="1"/>
              <a:t>Dallakyan</a:t>
            </a:r>
            <a:r>
              <a:rPr lang="en-US" dirty="0"/>
              <a:t>, Jonas </a:t>
            </a:r>
            <a:r>
              <a:rPr lang="en-US" dirty="0" err="1"/>
              <a:t>Astrin</a:t>
            </a:r>
            <a:r>
              <a:rPr lang="en-US" dirty="0"/>
              <a:t> , Gavril Marius </a:t>
            </a:r>
            <a:r>
              <a:rPr lang="en-US" dirty="0" err="1"/>
              <a:t>Berchi</a:t>
            </a:r>
            <a:r>
              <a:rPr lang="en-US" dirty="0"/>
              <a:t>,</a:t>
            </a:r>
          </a:p>
          <a:p>
            <a:r>
              <a:rPr lang="en-US" dirty="0"/>
              <a:t>Tomasz Mamos, </a:t>
            </a:r>
            <a:r>
              <a:rPr lang="en-US" dirty="0" err="1"/>
              <a:t>Michał</a:t>
            </a:r>
            <a:r>
              <a:rPr lang="en-US" dirty="0"/>
              <a:t> Grabowski, Levan </a:t>
            </a:r>
            <a:r>
              <a:rPr lang="en-US" dirty="0" err="1"/>
              <a:t>Mumladze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D4E2707-F81F-12BC-2BA5-37E1846103F7}"/>
              </a:ext>
            </a:extLst>
          </p:cNvPr>
          <p:cNvSpPr txBox="1"/>
          <p:nvPr/>
        </p:nvSpPr>
        <p:spPr>
          <a:xfrm>
            <a:off x="5928852" y="4100052"/>
            <a:ext cx="55601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First records of testate amoebae from Armenia with description of distributional patterns in Lake Sevan</a:t>
            </a:r>
          </a:p>
          <a:p>
            <a:r>
              <a:rPr lang="en-US" dirty="0"/>
              <a:t>and rivers.</a:t>
            </a:r>
          </a:p>
          <a:p>
            <a:r>
              <a:rPr lang="en-US" dirty="0"/>
              <a:t> </a:t>
            </a:r>
            <a:r>
              <a:rPr lang="en-US" dirty="0" err="1"/>
              <a:t>Zhanna</a:t>
            </a:r>
            <a:r>
              <a:rPr lang="en-US" dirty="0"/>
              <a:t> H. Mkrtchyan 1 , Hermine V. </a:t>
            </a:r>
            <a:r>
              <a:rPr lang="en-US" dirty="0" err="1"/>
              <a:t>Yepremyan</a:t>
            </a:r>
            <a:r>
              <a:rPr lang="en-US" dirty="0"/>
              <a:t> 1 , Marine R. </a:t>
            </a:r>
            <a:r>
              <a:rPr lang="en-US" dirty="0" err="1"/>
              <a:t>Dallakyan</a:t>
            </a:r>
            <a:r>
              <a:rPr lang="en-US" dirty="0"/>
              <a:t> 1 , Olga N. </a:t>
            </a:r>
            <a:r>
              <a:rPr lang="en-US" dirty="0" err="1"/>
              <a:t>Zagumyonnaya</a:t>
            </a:r>
            <a:r>
              <a:rPr lang="en-US" dirty="0"/>
              <a:t> 2 , Vlad </a:t>
            </a:r>
            <a:r>
              <a:rPr lang="en-US" dirty="0" err="1"/>
              <a:t>V.Sysoev</a:t>
            </a:r>
            <a:r>
              <a:rPr lang="en-US" dirty="0"/>
              <a:t> 2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CA97775-2A90-AD18-A058-56508176A6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588807"/>
            <a:ext cx="5861317" cy="276294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003103B-65DF-45B0-48F7-76D965A6D37A}"/>
              </a:ext>
            </a:extLst>
          </p:cNvPr>
          <p:cNvSpPr txBox="1"/>
          <p:nvPr/>
        </p:nvSpPr>
        <p:spPr>
          <a:xfrm>
            <a:off x="4791122" y="3647005"/>
            <a:ext cx="7669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Q1</a:t>
            </a:r>
          </a:p>
        </p:txBody>
      </p:sp>
    </p:spTree>
    <p:extLst>
      <p:ext uri="{BB962C8B-B14F-4D97-AF65-F5344CB8AC3E}">
        <p14:creationId xmlns:p14="http://schemas.microsoft.com/office/powerpoint/2010/main" val="32567318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9D6A916-5DA7-8298-9FF2-119CF0FA9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7659"/>
            <a:ext cx="10515600" cy="646331"/>
          </a:xfrm>
        </p:spPr>
        <p:txBody>
          <a:bodyPr>
            <a:noAutofit/>
          </a:bodyPr>
          <a:lstStyle/>
          <a:p>
            <a:pPr algn="ctr"/>
            <a:br>
              <a:rPr lang="hy-AM" sz="4000" dirty="0"/>
            </a:br>
            <a:r>
              <a:rPr lang="hy-AM" sz="4000" b="1" dirty="0"/>
              <a:t>Նախագծի հանրայնացում</a:t>
            </a:r>
            <a:br>
              <a:rPr lang="en-US" sz="4000" b="1" dirty="0"/>
            </a:br>
            <a:endParaRPr lang="en-US" sz="4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485D7B1-A7F9-3A03-0C53-73EAD13DA94E}"/>
              </a:ext>
            </a:extLst>
          </p:cNvPr>
          <p:cNvSpPr txBox="1"/>
          <p:nvPr/>
        </p:nvSpPr>
        <p:spPr>
          <a:xfrm>
            <a:off x="3990109" y="5643633"/>
            <a:ext cx="437330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hy-AM" sz="20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Պրեշովի համալսարանի</a:t>
            </a:r>
            <a:r>
              <a:rPr lang="en-US" sz="20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</a:t>
            </a:r>
            <a:r>
              <a:rPr lang="hy-AM" sz="2000" dirty="0">
                <a:latin typeface="Times New Roman" panose="02020603050405020304" pitchFamily="18" charset="0"/>
                <a:ea typeface="Aptos" panose="020B0004020202020204" pitchFamily="34" charset="0"/>
              </a:rPr>
              <a:t>(Սլովակիա)</a:t>
            </a:r>
            <a:r>
              <a:rPr lang="hy-AM" sz="20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էկոլոգիայի ամբիոն</a:t>
            </a:r>
          </a:p>
          <a:p>
            <a:pPr algn="ctr"/>
            <a:r>
              <a:rPr lang="hy-AM" sz="2000" dirty="0">
                <a:latin typeface="Times New Roman" panose="02020603050405020304" pitchFamily="18" charset="0"/>
              </a:rPr>
              <a:t>Մարտի 10</a:t>
            </a:r>
            <a:r>
              <a:rPr lang="en-US" sz="2000" dirty="0">
                <a:latin typeface="Times New Roman" panose="02020603050405020304" pitchFamily="18" charset="0"/>
              </a:rPr>
              <a:t>.</a:t>
            </a:r>
            <a:r>
              <a:rPr lang="hy-AM" sz="2000" dirty="0">
                <a:latin typeface="Times New Roman" panose="02020603050405020304" pitchFamily="18" charset="0"/>
              </a:rPr>
              <a:t> 2026թ․</a:t>
            </a:r>
            <a:endParaRPr lang="en-US" sz="2000" dirty="0"/>
          </a:p>
        </p:txBody>
      </p:sp>
      <p:pic>
        <p:nvPicPr>
          <p:cNvPr id="6" name="Picture 5" descr="A person standing in front of a screen&#10;&#10;AI-generated content may be incorrect.">
            <a:extLst>
              <a:ext uri="{FF2B5EF4-FFF2-40B4-BE49-F238E27FC236}">
                <a16:creationId xmlns:a16="http://schemas.microsoft.com/office/drawing/2014/main" id="{3A5F480C-AB4D-D5D4-B6FA-96AC5D7F23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544" y="1214367"/>
            <a:ext cx="5860473" cy="4395355"/>
          </a:xfrm>
          <a:prstGeom prst="rect">
            <a:avLst/>
          </a:prstGeom>
        </p:spPr>
      </p:pic>
      <p:pic>
        <p:nvPicPr>
          <p:cNvPr id="8" name="Picture 7" descr="A group of people sitting in a classroom&#10;&#10;AI-generated content may be incorrect.">
            <a:extLst>
              <a:ext uri="{FF2B5EF4-FFF2-40B4-BE49-F238E27FC236}">
                <a16:creationId xmlns:a16="http://schemas.microsoft.com/office/drawing/2014/main" id="{B44B357E-141A-367A-F9D3-CCF386169B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9017" y="1214367"/>
            <a:ext cx="5860473" cy="4395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7551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64737-5F1C-370A-B8B2-97F0DB344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783961" cy="803564"/>
          </a:xfrm>
        </p:spPr>
        <p:txBody>
          <a:bodyPr>
            <a:normAutofit fontScale="90000"/>
          </a:bodyPr>
          <a:lstStyle/>
          <a:p>
            <a:pPr algn="ctr"/>
            <a:br>
              <a:rPr lang="hy-AM" sz="3600" dirty="0"/>
            </a:br>
            <a:r>
              <a:rPr lang="hy-AM" sz="3600" dirty="0"/>
              <a:t>Միջազգային համագործակցություն</a:t>
            </a:r>
            <a:br>
              <a:rPr lang="en-US" dirty="0"/>
            </a:b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ADED3B-9EFA-80DB-5E41-3585AD7FAFC2}"/>
              </a:ext>
            </a:extLst>
          </p:cNvPr>
          <p:cNvSpPr txBox="1"/>
          <p:nvPr/>
        </p:nvSpPr>
        <p:spPr>
          <a:xfrm>
            <a:off x="6674711" y="886982"/>
            <a:ext cx="418183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sz="1800" dirty="0">
                <a:effectLst/>
                <a:latin typeface="Sylfaen" panose="010A0502050306030303" pitchFamily="18" charset="0"/>
                <a:ea typeface="Arial Unicode MS"/>
                <a:cs typeface="Times New Roman" panose="02020603050405020304" pitchFamily="18" charset="0"/>
              </a:rPr>
              <a:t>Ալեքսանդր Քյոնիգի անվան Կենդանաբանական հետազոտությունների թանգարան–Լայբնիցի Կենդանիների կենսաբազմազանության ինստիտուտի (ZFMK), Բիոբանիկի ղեկավար, Յոնաս Աստրին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70C9DBF-13FB-3D51-EB22-0321218465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72" y="726705"/>
            <a:ext cx="3445147" cy="381816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18166CB-78C5-E076-FB24-2939D0EEFC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7656" y="928696"/>
            <a:ext cx="2308182" cy="152370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97E32DD-78D2-2D7A-743B-018C136472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75025" y="3269788"/>
            <a:ext cx="4938936" cy="2701230"/>
          </a:xfrm>
          <a:prstGeom prst="rect">
            <a:avLst/>
          </a:prstGeom>
        </p:spPr>
      </p:pic>
      <p:pic>
        <p:nvPicPr>
          <p:cNvPr id="13" name="Picture 12" descr="A red coin with a face on it&#10;&#10;AI-generated content may be incorrect.">
            <a:extLst>
              <a:ext uri="{FF2B5EF4-FFF2-40B4-BE49-F238E27FC236}">
                <a16:creationId xmlns:a16="http://schemas.microsoft.com/office/drawing/2014/main" id="{AD58011F-8D1B-FB49-6160-4A410A42590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5398" y="3185338"/>
            <a:ext cx="2548563" cy="254856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11D7CA3-96C9-356D-C1FE-E8F98259CFE1}"/>
              </a:ext>
            </a:extLst>
          </p:cNvPr>
          <p:cNvSpPr txBox="1"/>
          <p:nvPr/>
        </p:nvSpPr>
        <p:spPr>
          <a:xfrm>
            <a:off x="4760549" y="6085382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hy-AM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Պրեշովի (Սլովակիա) համալսարանի էկոլոգիայի ամբոինի,</a:t>
            </a:r>
          </a:p>
          <a:p>
            <a:pPr algn="ctr"/>
            <a:r>
              <a:rPr lang="en-US" dirty="0"/>
              <a:t> </a:t>
            </a:r>
            <a:r>
              <a:rPr lang="hy-AM" dirty="0"/>
              <a:t>դ</a:t>
            </a:r>
            <a:r>
              <a:rPr lang="en-US" dirty="0" err="1"/>
              <a:t>ոց</a:t>
            </a:r>
            <a:r>
              <a:rPr lang="en-US" dirty="0"/>
              <a:t>. </a:t>
            </a:r>
            <a:r>
              <a:rPr lang="en-US" dirty="0" err="1"/>
              <a:t>պրոֆ</a:t>
            </a:r>
            <a:r>
              <a:rPr lang="en-US" dirty="0"/>
              <a:t>. </a:t>
            </a:r>
            <a:r>
              <a:rPr lang="en-US" dirty="0" err="1"/>
              <a:t>դոկտ</a:t>
            </a:r>
            <a:r>
              <a:rPr lang="en-US" dirty="0"/>
              <a:t>. </a:t>
            </a:r>
            <a:r>
              <a:rPr lang="hy-AM" dirty="0">
                <a:latin typeface="Times New Roman" panose="02020603050405020304" pitchFamily="18" charset="0"/>
              </a:rPr>
              <a:t>Պիտեր Մանկո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11409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F33E6EB-221E-4D04-1520-3B058718EBAE}"/>
              </a:ext>
            </a:extLst>
          </p:cNvPr>
          <p:cNvSpPr txBox="1"/>
          <p:nvPr/>
        </p:nvSpPr>
        <p:spPr>
          <a:xfrm>
            <a:off x="3629891" y="0"/>
            <a:ext cx="42394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sz="1800" dirty="0"/>
              <a:t>Միջազգային համագործակցություն</a:t>
            </a:r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66C6C5F-992F-410A-A2E8-F3C6212CBF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574" y="614156"/>
            <a:ext cx="5263613" cy="289975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40100F7-9C09-3749-38B0-B98C886D70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890" y="970813"/>
            <a:ext cx="4291405" cy="1931924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1CEDA385-A82B-7C1A-2EB3-2F45332CB733}"/>
              </a:ext>
            </a:extLst>
          </p:cNvPr>
          <p:cNvSpPr txBox="1"/>
          <p:nvPr/>
        </p:nvSpPr>
        <p:spPr>
          <a:xfrm>
            <a:off x="131574" y="3504218"/>
            <a:ext cx="61872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dirty="0"/>
              <a:t>Պրիշտինայի համալսարան</a:t>
            </a:r>
            <a:r>
              <a:rPr lang="en-US" dirty="0"/>
              <a:t> (</a:t>
            </a:r>
            <a:r>
              <a:rPr lang="hy-AM" dirty="0"/>
              <a:t>Կոսովոյի</a:t>
            </a:r>
            <a:r>
              <a:rPr lang="en-US" dirty="0"/>
              <a:t>)</a:t>
            </a:r>
            <a:r>
              <a:rPr lang="hy-AM" dirty="0"/>
              <a:t>, </a:t>
            </a:r>
            <a:r>
              <a:rPr lang="en-US" dirty="0"/>
              <a:t> </a:t>
            </a:r>
          </a:p>
          <a:p>
            <a:r>
              <a:rPr lang="hy-AM" dirty="0"/>
              <a:t>Պրոֆեսոր Հալիլ Իբրահիմի</a:t>
            </a:r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5CC26FB-529C-F013-10F5-E4EDF65D8635}"/>
              </a:ext>
            </a:extLst>
          </p:cNvPr>
          <p:cNvSpPr txBox="1"/>
          <p:nvPr/>
        </p:nvSpPr>
        <p:spPr>
          <a:xfrm>
            <a:off x="3350669" y="5657671"/>
            <a:ext cx="618721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err="1"/>
              <a:t>Յաշի</a:t>
            </a:r>
            <a:r>
              <a:rPr lang="en-US" dirty="0"/>
              <a:t> </a:t>
            </a:r>
            <a:r>
              <a:rPr lang="hy-AM" dirty="0"/>
              <a:t> </a:t>
            </a:r>
            <a:r>
              <a:rPr lang="en-US" dirty="0"/>
              <a:t>(</a:t>
            </a:r>
            <a:r>
              <a:rPr lang="hy-AM" dirty="0"/>
              <a:t>Ռումինիաի</a:t>
            </a:r>
            <a:r>
              <a:rPr lang="en-US" dirty="0"/>
              <a:t>) </a:t>
            </a:r>
            <a:r>
              <a:rPr lang="hy-AM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Ալեքսանդր Իոան Կուզայի անվան համալսարան</a:t>
            </a:r>
            <a:endParaRPr lang="hy-AM" dirty="0"/>
          </a:p>
          <a:p>
            <a:r>
              <a:rPr lang="en-US" dirty="0"/>
              <a:t> </a:t>
            </a:r>
            <a:r>
              <a:rPr lang="en-US" dirty="0" err="1"/>
              <a:t>Դոց</a:t>
            </a:r>
            <a:r>
              <a:rPr lang="en-US" dirty="0"/>
              <a:t>. </a:t>
            </a:r>
            <a:r>
              <a:rPr lang="en-US" dirty="0" err="1"/>
              <a:t>պրոֆ</a:t>
            </a:r>
            <a:r>
              <a:rPr lang="en-US" dirty="0"/>
              <a:t>. </a:t>
            </a:r>
            <a:r>
              <a:rPr lang="en-US" dirty="0" err="1"/>
              <a:t>դոկտ</a:t>
            </a:r>
            <a:r>
              <a:rPr lang="en-US" dirty="0"/>
              <a:t>. </a:t>
            </a:r>
            <a:r>
              <a:rPr lang="en-US" dirty="0" err="1"/>
              <a:t>Վիկտոր</a:t>
            </a:r>
            <a:r>
              <a:rPr lang="en-US" dirty="0"/>
              <a:t> </a:t>
            </a:r>
            <a:r>
              <a:rPr lang="en-US" dirty="0" err="1"/>
              <a:t>Սուրուգիու</a:t>
            </a:r>
            <a:endParaRPr lang="en-US" dirty="0"/>
          </a:p>
          <a:p>
            <a:endParaRPr lang="en-US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D5B81525-0D53-FBD7-4B95-04848592DE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4277" y="4121451"/>
            <a:ext cx="5605741" cy="1412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5084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C4A3D8-7EC8-E13D-20E7-72B9216232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8862"/>
            <a:ext cx="12192000" cy="6895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780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2298</TotalTime>
  <Words>476</Words>
  <Application>Microsoft Office PowerPoint</Application>
  <PresentationFormat>Widescreen</PresentationFormat>
  <Paragraphs>121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Aptos</vt:lpstr>
      <vt:lpstr>Aptos Display</vt:lpstr>
      <vt:lpstr>Arial</vt:lpstr>
      <vt:lpstr>Calibri</vt:lpstr>
      <vt:lpstr>Open Sans</vt:lpstr>
      <vt:lpstr>Sylfaen</vt:lpstr>
      <vt:lpstr>Times New Roman</vt:lpstr>
      <vt:lpstr>Verdana</vt:lpstr>
      <vt:lpstr>Office Theme</vt:lpstr>
      <vt:lpstr>Դիլիջան-2026</vt:lpstr>
      <vt:lpstr>PowerPoint Presentation</vt:lpstr>
      <vt:lpstr>ԴՆԹ հղումային գրադարանի բաղադրիչները</vt:lpstr>
      <vt:lpstr> Հայաստանի տարբեր ջրային էկոհամակարգերից հատակային մակրոանողնաշարների և մակրոֆիտների նմուշառում</vt:lpstr>
      <vt:lpstr>Նմուշառման արդյունքները</vt:lpstr>
      <vt:lpstr>Գարունիկներ (Plecoptera)</vt:lpstr>
      <vt:lpstr>Միօրիկներ (Ephemeroptera)</vt:lpstr>
      <vt:lpstr>PowerPoint Presentation</vt:lpstr>
      <vt:lpstr>PowerPoint Presentation</vt:lpstr>
      <vt:lpstr>PowerPoint Presentation</vt:lpstr>
      <vt:lpstr>Հիդրոֆիտներ </vt:lpstr>
      <vt:lpstr>Հելոֆիտներ </vt:lpstr>
      <vt:lpstr>Հիգրոհելոֆիտներ  </vt:lpstr>
      <vt:lpstr>Հիգրոֆիտներ </vt:lpstr>
      <vt:lpstr>Նկարագրվել է գիտության համար նոր 4 տեսակի թավաթև</vt:lpstr>
      <vt:lpstr>Հայաստանի ֆաունայի համար առաջին գրանցումներ</vt:lpstr>
      <vt:lpstr>Հայաստանում առաջին անգամ ուսումնասիրվել է խեցիավոր ամեոբաների ֆաունան</vt:lpstr>
      <vt:lpstr>Հրապարակումներ</vt:lpstr>
      <vt:lpstr>PowerPoint Presentation</vt:lpstr>
      <vt:lpstr> Նախագծի հանրայնացում </vt:lpstr>
      <vt:lpstr> Միջազգային համագործակցություն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User</cp:lastModifiedBy>
  <cp:revision>39</cp:revision>
  <dcterms:created xsi:type="dcterms:W3CDTF">2026-04-28T07:28:35Z</dcterms:created>
  <dcterms:modified xsi:type="dcterms:W3CDTF">2026-05-12T04:35:33Z</dcterms:modified>
</cp:coreProperties>
</file>